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43"/>
  </p:notesMasterIdLst>
  <p:sldIdLst>
    <p:sldId id="256" r:id="rId2"/>
    <p:sldId id="293" r:id="rId3"/>
    <p:sldId id="257" r:id="rId4"/>
    <p:sldId id="258" r:id="rId5"/>
    <p:sldId id="259" r:id="rId6"/>
    <p:sldId id="260" r:id="rId7"/>
    <p:sldId id="29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94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5" r:id="rId4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20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24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51131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1325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0944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4513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5014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No appeals</a:t>
            </a:r>
            <a:r>
              <a:rPr lang="en-US" baseline="0" dirty="0" smtClean="0"/>
              <a:t> process for denied Deferred Action applications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2200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9650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Presence in the U.S.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School transcripts, report cards, awards, immunization records </a:t>
            </a:r>
          </a:p>
        </p:txBody>
      </p:sp>
    </p:spTree>
    <p:extLst>
      <p:ext uri="{BB962C8B-B14F-4D97-AF65-F5344CB8AC3E}">
        <p14:creationId xmlns:p14="http://schemas.microsoft.com/office/powerpoint/2010/main" val="2946168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September</a:t>
            </a:r>
            <a:r>
              <a:rPr lang="en-US" baseline="0" dirty="0" smtClean="0"/>
              <a:t> 2014 first time to renew –resubmit paper for renew 4 month in advance 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32501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3363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law can be changed or terminated</a:t>
            </a:r>
            <a:r>
              <a:rPr lang="en-US" baseline="0" dirty="0" smtClean="0"/>
              <a:t> at anytime.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9164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States with temporary license New Mexico, DC, Washington, Colorado, Maryland, Nevada, Connecticut, Vermont, Utah, </a:t>
            </a:r>
            <a:r>
              <a:rPr lang="en" dirty="0" smtClean="0"/>
              <a:t>California, Hawaii, Oregon, Delaware</a:t>
            </a:r>
          </a:p>
          <a:p>
            <a:pPr rtl="0">
              <a:spcBef>
                <a:spcPts val="0"/>
              </a:spcBef>
              <a:buNone/>
            </a:pPr>
            <a:endParaRPr lang="en" dirty="0"/>
          </a:p>
          <a:p>
            <a:pPr rtl="0">
              <a:spcBef>
                <a:spcPts val="0"/>
              </a:spcBef>
              <a:buNone/>
            </a:pPr>
            <a:endParaRPr lang="en" dirty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3042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112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578350"/>
          </a:xfrm>
        </p:spPr>
        <p:txBody>
          <a:bodyPr/>
          <a:lstStyle/>
          <a:p>
            <a:r>
              <a:rPr lang="en-US" dirty="0" smtClean="0"/>
              <a:t>Central</a:t>
            </a:r>
            <a:r>
              <a:rPr lang="en-US" baseline="0" dirty="0" smtClean="0"/>
              <a:t> Issuance prevent fraud and identity theft </a:t>
            </a:r>
          </a:p>
          <a:p>
            <a:r>
              <a:rPr lang="en-US" dirty="0"/>
              <a:t>Temporary </a:t>
            </a:r>
            <a:r>
              <a:rPr lang="en-US" dirty="0" smtClean="0"/>
              <a:t>secure paper drivers licenses   valid for 45 days</a:t>
            </a:r>
          </a:p>
          <a:p>
            <a:r>
              <a:rPr lang="en-US" dirty="0" smtClean="0"/>
              <a:t>Permanent drivers license send to person with 15  business days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REAL ID compliance</a:t>
            </a:r>
            <a:r>
              <a:rPr lang="en-US" baseline="0" dirty="0" smtClean="0"/>
              <a:t> through DHS Florida, New York, California</a:t>
            </a:r>
          </a:p>
          <a:p>
            <a:endParaRPr lang="en-US" dirty="0"/>
          </a:p>
          <a:p>
            <a:endParaRPr lang="en-US" baseline="0" dirty="0" smtClean="0"/>
          </a:p>
          <a:p>
            <a:r>
              <a:rPr lang="en-US" b="1" dirty="0" smtClean="0"/>
              <a:t>Obama executive order November 2014 </a:t>
            </a:r>
          </a:p>
          <a:p>
            <a:endParaRPr lang="en-US" dirty="0"/>
          </a:p>
          <a:p>
            <a:r>
              <a:rPr lang="en-US" dirty="0" smtClean="0"/>
              <a:t>People at any current age could apply as long as they arrived to United State before age 16.  2 to 3 year work permit.  (expanded DACA)</a:t>
            </a:r>
          </a:p>
          <a:p>
            <a:endParaRPr lang="en-US" dirty="0"/>
          </a:p>
          <a:p>
            <a:r>
              <a:rPr lang="en-US" dirty="0" smtClean="0"/>
              <a:t>Parents of citizens and lawful residence to apply for deferred action three year work permit.  Have continuous residence since January 1, 2010  (DAPA)</a:t>
            </a:r>
          </a:p>
          <a:p>
            <a:endParaRPr lang="en-US" dirty="0"/>
          </a:p>
          <a:p>
            <a:r>
              <a:rPr lang="en-US" dirty="0" smtClean="0"/>
              <a:t>Provisional waivers for sons, daughters, spouse (legal resident or citizens) who are unlawful present in the U.S.</a:t>
            </a:r>
          </a:p>
          <a:p>
            <a:endParaRPr lang="en-US" dirty="0" smtClean="0"/>
          </a:p>
          <a:p>
            <a:endParaRPr lang="en-US" baseline="0" dirty="0"/>
          </a:p>
          <a:p>
            <a:r>
              <a:rPr lang="en-US" dirty="0" smtClean="0"/>
              <a:t>Texas injunction February 2015 to stop DACA</a:t>
            </a:r>
          </a:p>
          <a:p>
            <a:endParaRPr lang="en-US" dirty="0" smtClean="0"/>
          </a:p>
          <a:p>
            <a:r>
              <a:rPr lang="en-US" dirty="0" smtClean="0"/>
              <a:t>Supreme Court split decision June 2016 executive order for the remainder of Obama presidency.  No ex DACA or DAPA  </a:t>
            </a:r>
            <a:r>
              <a:rPr lang="en-US" sz="1400" b="1" dirty="0" smtClean="0"/>
              <a:t>Original DACA still stands </a:t>
            </a:r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5004899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41544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large non profit working with immigrant and refugees right advocacy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28166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60013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29052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If people with TVDL are stopped without car insurance their license will be revoked</a:t>
            </a:r>
          </a:p>
        </p:txBody>
      </p:sp>
    </p:spTree>
    <p:extLst>
      <p:ext uri="{BB962C8B-B14F-4D97-AF65-F5344CB8AC3E}">
        <p14:creationId xmlns:p14="http://schemas.microsoft.com/office/powerpoint/2010/main" val="34454604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95167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Can’t be used for boarding an airplane, entering a federal building or getting a firearm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Before license is issued a review issued from an central facility and sent by mail</a:t>
            </a:r>
          </a:p>
        </p:txBody>
      </p:sp>
    </p:spTree>
    <p:extLst>
      <p:ext uri="{BB962C8B-B14F-4D97-AF65-F5344CB8AC3E}">
        <p14:creationId xmlns:p14="http://schemas.microsoft.com/office/powerpoint/2010/main" val="789610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State of Illinois is only able to process 100,000 yearly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Appt being schedule six month out </a:t>
            </a:r>
          </a:p>
        </p:txBody>
      </p:sp>
    </p:spTree>
    <p:extLst>
      <p:ext uri="{BB962C8B-B14F-4D97-AF65-F5344CB8AC3E}">
        <p14:creationId xmlns:p14="http://schemas.microsoft.com/office/powerpoint/2010/main" val="10069170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libraries play a critical role in serving immigrant communities (partnership between USCIS and IMLA) </a:t>
            </a:r>
          </a:p>
        </p:txBody>
      </p:sp>
    </p:spTree>
    <p:extLst>
      <p:ext uri="{BB962C8B-B14F-4D97-AF65-F5344CB8AC3E}">
        <p14:creationId xmlns:p14="http://schemas.microsoft.com/office/powerpoint/2010/main" val="40179080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Community Relations Officer educated staff of non-profit servicing immigrants as well as those wanting to become citizens</a:t>
            </a:r>
          </a:p>
        </p:txBody>
      </p:sp>
    </p:spTree>
    <p:extLst>
      <p:ext uri="{BB962C8B-B14F-4D97-AF65-F5344CB8AC3E}">
        <p14:creationId xmlns:p14="http://schemas.microsoft.com/office/powerpoint/2010/main" val="4091023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17584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7347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No registration because for event because it was lecture style </a:t>
            </a:r>
          </a:p>
        </p:txBody>
      </p:sp>
    </p:spTree>
    <p:extLst>
      <p:ext uri="{BB962C8B-B14F-4D97-AF65-F5344CB8AC3E}">
        <p14:creationId xmlns:p14="http://schemas.microsoft.com/office/powerpoint/2010/main" val="987935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naturalized ppl earn more $ and less likely to live below poverty level</a:t>
            </a:r>
          </a:p>
        </p:txBody>
      </p:sp>
    </p:spTree>
    <p:extLst>
      <p:ext uri="{BB962C8B-B14F-4D97-AF65-F5344CB8AC3E}">
        <p14:creationId xmlns:p14="http://schemas.microsoft.com/office/powerpoint/2010/main" val="23651981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Drawbacks of the citizenship PROCESS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Only people over the 50 with 20 years OR 55 with 15 years can get in civils test in native language with LIMITED ENGLISH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41847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/>
              <a:t>Learners</a:t>
            </a:r>
            <a:r>
              <a:rPr lang="en"/>
              <a:t> how to study for the test, test questions, Finding help in your community, where they can attend an informational session</a:t>
            </a:r>
          </a:p>
          <a:p>
            <a:pPr rtl="0">
              <a:spcBef>
                <a:spcPts val="0"/>
              </a:spcBef>
              <a:buNone/>
            </a:pPr>
            <a:r>
              <a:rPr lang="en" b="1"/>
              <a:t>Teachers </a:t>
            </a:r>
            <a:r>
              <a:rPr lang="en"/>
              <a:t>lesson plans and activities, training and professional development, educational products</a:t>
            </a:r>
          </a:p>
          <a:p>
            <a:pPr rtl="0">
              <a:spcBef>
                <a:spcPts val="0"/>
              </a:spcBef>
              <a:buNone/>
            </a:pPr>
            <a:r>
              <a:rPr lang="en" b="1"/>
              <a:t>Organizations</a:t>
            </a:r>
            <a:r>
              <a:rPr lang="en"/>
              <a:t> program development, grant program,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82768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IMLS also has links to webinars to train on immigration related topics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13426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131589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55070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19107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8456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Job</a:t>
            </a:r>
            <a:r>
              <a:rPr lang="en-US" baseline="0" dirty="0" smtClean="0"/>
              <a:t> Duties at Northlake Public Library</a:t>
            </a:r>
          </a:p>
          <a:p>
            <a:pPr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Explain what I am currently doing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622911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969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17 miles from downtown Chicago  </a:t>
            </a:r>
          </a:p>
          <a:p>
            <a:pPr>
              <a:spcBef>
                <a:spcPts val="0"/>
              </a:spcBef>
              <a:buNone/>
            </a:pPr>
            <a:r>
              <a:rPr lang="en" dirty="0"/>
              <a:t>26,000 service population</a:t>
            </a:r>
          </a:p>
        </p:txBody>
      </p:sp>
    </p:spTree>
    <p:extLst>
      <p:ext uri="{BB962C8B-B14F-4D97-AF65-F5344CB8AC3E}">
        <p14:creationId xmlns:p14="http://schemas.microsoft.com/office/powerpoint/2010/main" val="1739733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Library undocumented friendly allowing Matricular Consular for library cards</a:t>
            </a:r>
          </a:p>
          <a:p>
            <a:pPr>
              <a:spcBef>
                <a:spcPts val="0"/>
              </a:spcBef>
              <a:buNone/>
            </a:pPr>
            <a:r>
              <a:rPr lang="en" dirty="0" smtClean="0"/>
              <a:t>Status wasn’t important to use the library </a:t>
            </a:r>
          </a:p>
          <a:p>
            <a:pPr>
              <a:spcBef>
                <a:spcPts val="0"/>
              </a:spcBef>
              <a:buNone/>
            </a:pP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" dirty="0" smtClean="0"/>
              <a:t>Navy Pier 13,000 people largest Deferred Action gathering in the U.S. at that time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551503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6992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1.5  generation came</a:t>
            </a:r>
            <a:r>
              <a:rPr lang="en-US" baseline="0" dirty="0" smtClean="0"/>
              <a:t> as child and raised in the U.S. went</a:t>
            </a:r>
            <a:r>
              <a:rPr lang="en-US" dirty="0" smtClean="0"/>
              <a:t> to school and many cases identify as Americans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Undocumented HS or GED recipient conditional lawful resident status physically present last 5 </a:t>
            </a:r>
            <a:r>
              <a:rPr lang="en-US" dirty="0" err="1" smtClean="0"/>
              <a:t>yrs</a:t>
            </a:r>
            <a:r>
              <a:rPr lang="en-US" dirty="0" smtClean="0"/>
              <a:t> and under 16 when entered U.S.</a:t>
            </a:r>
          </a:p>
          <a:p>
            <a:endParaRPr lang="en-US" dirty="0" smtClean="0"/>
          </a:p>
          <a:p>
            <a:r>
              <a:rPr lang="en-US" dirty="0" smtClean="0"/>
              <a:t>Valid for six </a:t>
            </a:r>
            <a:r>
              <a:rPr lang="en-US" dirty="0" err="1" smtClean="0"/>
              <a:t>yrs</a:t>
            </a:r>
            <a:r>
              <a:rPr lang="en-US" dirty="0" smtClean="0"/>
              <a:t> could work, at school or join military</a:t>
            </a:r>
          </a:p>
          <a:p>
            <a:endParaRPr lang="en-US" dirty="0"/>
          </a:p>
          <a:p>
            <a:r>
              <a:rPr lang="en-US" dirty="0" smtClean="0"/>
              <a:t>After 6 years conditional status removed once the student completed 2 years of bachelors or high degree or served in armed forces for at least two years  or honorably discharged</a:t>
            </a:r>
          </a:p>
          <a:p>
            <a:endParaRPr lang="en-US" dirty="0"/>
          </a:p>
          <a:p>
            <a:r>
              <a:rPr lang="en-US" dirty="0" smtClean="0"/>
              <a:t>No federal grants eligibility but could get federal student loans, work study and other state funding.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Dream Act never passed because thought it was amnesty or would hamper Comprehension Immigration </a:t>
            </a:r>
            <a:r>
              <a:rPr lang="en-US" dirty="0" smtClean="0"/>
              <a:t>Reform.  Final time up for vote 2010</a:t>
            </a:r>
          </a:p>
          <a:p>
            <a:endParaRPr lang="en-US" dirty="0"/>
          </a:p>
          <a:p>
            <a:r>
              <a:rPr lang="en-US" dirty="0" smtClean="0"/>
              <a:t>Part of Dream Act in 10 state that allow undocumented students in state tuition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495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stop deportation of young people (&lt;</a:t>
            </a:r>
            <a:r>
              <a:rPr lang="en" dirty="0" smtClean="0"/>
              <a:t>31yrs</a:t>
            </a:r>
            <a:r>
              <a:rPr lang="en" dirty="0"/>
              <a:t>) </a:t>
            </a:r>
            <a:endParaRPr lang="en" dirty="0" smtClean="0"/>
          </a:p>
          <a:p>
            <a:pPr>
              <a:spcBef>
                <a:spcPts val="0"/>
              </a:spcBef>
              <a:buNone/>
            </a:pP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" dirty="0" smtClean="0"/>
              <a:t>Policy made by executive order </a:t>
            </a:r>
            <a:r>
              <a:rPr lang="en" b="1" dirty="0" smtClean="0"/>
              <a:t>NOT</a:t>
            </a:r>
            <a:r>
              <a:rPr lang="en" dirty="0" smtClean="0"/>
              <a:t> </a:t>
            </a:r>
            <a:r>
              <a:rPr lang="en" dirty="0" smtClean="0"/>
              <a:t>a law like the Federal Dream Act 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867909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 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23781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2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5395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415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797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69019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67505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02571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47964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48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9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1574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5537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90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cis.gov/citizenship/organizations/libraries/citizenship-corners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icirr.org/content/what-new-driver%E2%80%25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615851"/>
            <a:ext cx="7772400" cy="2127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 dirty="0"/>
              <a:t>Addressing legal </a:t>
            </a:r>
            <a:r>
              <a:rPr lang="en" sz="3600" dirty="0" smtClean="0"/>
              <a:t>information </a:t>
            </a:r>
            <a:r>
              <a:rPr lang="en" sz="3600" dirty="0"/>
              <a:t>needs of </a:t>
            </a:r>
            <a:r>
              <a:rPr lang="en" sz="3600" dirty="0" smtClean="0"/>
              <a:t>immigrants</a:t>
            </a:r>
            <a:endParaRPr lang="en" sz="3600" dirty="0"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719250" y="2828349"/>
            <a:ext cx="7705500" cy="2127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 dirty="0">
                <a:solidFill>
                  <a:srgbClr val="000000"/>
                </a:solidFill>
              </a:rPr>
              <a:t>Kathy Ladell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000000"/>
                </a:solidFill>
              </a:rPr>
              <a:t>Northern Illinois University</a:t>
            </a:r>
            <a:endParaRPr lang="en" sz="2400" dirty="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000000"/>
                </a:solidFill>
              </a:rPr>
              <a:t>dekalb, Illinois</a:t>
            </a:r>
          </a:p>
          <a:p>
            <a:pPr rtl="0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rgbClr val="000000"/>
                </a:solidFill>
              </a:rPr>
              <a:t>Kladell</a:t>
            </a:r>
            <a:r>
              <a:rPr lang="en" sz="2400" dirty="0" smtClean="0">
                <a:solidFill>
                  <a:srgbClr val="000000"/>
                </a:solidFill>
              </a:rPr>
              <a:t>@niu.edu</a:t>
            </a:r>
            <a:endParaRPr lang="en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14895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DACA Requirements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Have not been convicted of a crime and aren’t a threat to national or public </a:t>
            </a:r>
            <a:r>
              <a:rPr lang="en" sz="2800" dirty="0" smtClean="0">
                <a:latin typeface="Calibri Light" panose="020F0302020204030204" pitchFamily="34" charset="0"/>
              </a:rPr>
              <a:t>security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 smtClean="0">
                <a:latin typeface="Calibri Light" panose="020F0302020204030204" pitchFamily="34" charset="0"/>
              </a:rPr>
              <a:t>No lawful status </a:t>
            </a:r>
            <a:endParaRPr lang="en" sz="2800" dirty="0">
              <a:latin typeface="Calibri Light" panose="020F0302020204030204" pitchFamily="34" charset="0"/>
            </a:endParaRP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 smtClean="0">
                <a:latin typeface="Calibri Light" panose="020F0302020204030204" pitchFamily="34" charset="0"/>
              </a:rPr>
              <a:t>Under 31 years of age</a:t>
            </a:r>
            <a:endParaRPr lang="en" sz="2800" dirty="0">
              <a:latin typeface="Calibri Light" panose="020F0302020204030204" pitchFamily="34" charset="0"/>
            </a:endParaRP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$465 application fee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Temporary policy and needs to be renewed every two years</a:t>
            </a:r>
          </a:p>
          <a:p>
            <a:pPr lvl="0" rtl="0">
              <a:spcBef>
                <a:spcPts val="0"/>
              </a:spcBef>
              <a:buNone/>
            </a:pPr>
            <a:endParaRPr sz="2800" dirty="0">
              <a:latin typeface="Calibri Light" panose="020F0302020204030204" pitchFamily="34" charset="0"/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55424"/>
            <a:ext cx="8229600" cy="109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 dirty="0"/>
              <a:t>National Immigrant Justice Center </a:t>
            </a:r>
            <a:r>
              <a:rPr lang="en" sz="3400" dirty="0"/>
              <a:t>(NIJC)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Provides direct legal services and advocates through policy reform,public education for asylum seekers, refugees, and </a:t>
            </a:r>
            <a:r>
              <a:rPr lang="en" sz="2800" dirty="0" smtClean="0">
                <a:latin typeface="Calibri Light" panose="020F0302020204030204" pitchFamily="34" charset="0"/>
              </a:rPr>
              <a:t>immigrants</a:t>
            </a:r>
            <a:endParaRPr lang="en" sz="2800" dirty="0">
              <a:latin typeface="Calibri Light" panose="020F0302020204030204" pitchFamily="34" charset="0"/>
            </a:endParaRPr>
          </a:p>
          <a:p>
            <a:pPr marL="457200" lvl="0" indent="-45720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September first contacted them. Finalized </a:t>
            </a:r>
            <a:r>
              <a:rPr lang="en" sz="2800" dirty="0" smtClean="0">
                <a:latin typeface="Calibri Light" panose="020F0302020204030204" pitchFamily="34" charset="0"/>
              </a:rPr>
              <a:t>date December </a:t>
            </a:r>
            <a:r>
              <a:rPr lang="en" sz="2800" dirty="0">
                <a:latin typeface="Calibri Light" panose="020F0302020204030204" pitchFamily="34" charset="0"/>
              </a:rPr>
              <a:t>6.</a:t>
            </a:r>
          </a:p>
          <a:p>
            <a:pPr marL="457200" lvl="0" indent="-457200" rtl="0">
              <a:lnSpc>
                <a:spcPct val="115000"/>
              </a:lnSpc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DACA Workshop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T</a:t>
            </a:r>
            <a:r>
              <a:rPr lang="en" sz="2800" dirty="0" smtClean="0">
                <a:latin typeface="Calibri Light" panose="020F0302020204030204" pitchFamily="34" charset="0"/>
              </a:rPr>
              <a:t>ools </a:t>
            </a:r>
            <a:r>
              <a:rPr lang="en" sz="2800" dirty="0">
                <a:latin typeface="Calibri Light" panose="020F0302020204030204" pitchFamily="34" charset="0"/>
              </a:rPr>
              <a:t>necessary to apply for DACA forms and cover letter for application</a:t>
            </a:r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Q</a:t>
            </a:r>
            <a:r>
              <a:rPr lang="en" sz="2800" dirty="0" smtClean="0">
                <a:latin typeface="Calibri Light" panose="020F0302020204030204" pitchFamily="34" charset="0"/>
              </a:rPr>
              <a:t>uestion </a:t>
            </a:r>
            <a:r>
              <a:rPr lang="en" sz="2800" dirty="0">
                <a:latin typeface="Calibri Light" panose="020F0302020204030204" pitchFamily="34" charset="0"/>
              </a:rPr>
              <a:t>by question instruction for all forms</a:t>
            </a:r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A</a:t>
            </a:r>
            <a:r>
              <a:rPr lang="en" sz="2800" dirty="0" smtClean="0">
                <a:latin typeface="Calibri Light" panose="020F0302020204030204" pitchFamily="34" charset="0"/>
              </a:rPr>
              <a:t>nswer </a:t>
            </a:r>
            <a:r>
              <a:rPr lang="en" sz="2800" dirty="0">
                <a:latin typeface="Calibri Light" panose="020F0302020204030204" pitchFamily="34" charset="0"/>
              </a:rPr>
              <a:t>questions about eligibility</a:t>
            </a:r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G</a:t>
            </a:r>
            <a:r>
              <a:rPr lang="en" sz="2800" dirty="0" smtClean="0">
                <a:latin typeface="Calibri Light" panose="020F0302020204030204" pitchFamily="34" charset="0"/>
              </a:rPr>
              <a:t>uidance </a:t>
            </a:r>
            <a:r>
              <a:rPr lang="en" sz="2800" dirty="0">
                <a:latin typeface="Calibri Light" panose="020F0302020204030204" pitchFamily="34" charset="0"/>
              </a:rPr>
              <a:t>on required evidence</a:t>
            </a:r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E</a:t>
            </a:r>
            <a:r>
              <a:rPr lang="en" sz="2800" dirty="0" smtClean="0">
                <a:latin typeface="Calibri Light" panose="020F0302020204030204" pitchFamily="34" charset="0"/>
              </a:rPr>
              <a:t>xplain </a:t>
            </a:r>
            <a:r>
              <a:rPr lang="en" sz="2800" dirty="0">
                <a:latin typeface="Calibri Light" panose="020F0302020204030204" pitchFamily="34" charset="0"/>
              </a:rPr>
              <a:t>the next steps in the application process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DACA Workshop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 smtClean="0">
                <a:latin typeface="Calibri Light" panose="020F0302020204030204" pitchFamily="34" charset="0"/>
              </a:rPr>
              <a:t>Optional review </a:t>
            </a:r>
            <a:r>
              <a:rPr lang="en" sz="2800" dirty="0">
                <a:latin typeface="Calibri Light" panose="020F0302020204030204" pitchFamily="34" charset="0"/>
              </a:rPr>
              <a:t>by experienced legal experts for $100.00  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Lawyers in Chicago capitalizing on Deferred Action and charging $500-$</a:t>
            </a:r>
            <a:r>
              <a:rPr lang="en" sz="2800" dirty="0" smtClean="0">
                <a:latin typeface="Calibri Light" panose="020F0302020204030204" pitchFamily="34" charset="0"/>
              </a:rPr>
              <a:t>5,000.</a:t>
            </a:r>
            <a:endParaRPr lang="en" sz="28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DACA Workshop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Advertised on both NIJC and Northlake websites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Facebook with link to NIJC online registration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Talking to parents with school age children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Triton College and local Catholic Church</a:t>
            </a:r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DACA Workshop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800" dirty="0">
                <a:latin typeface="Calibri Light" panose="020F0302020204030204" pitchFamily="34" charset="0"/>
              </a:rPr>
              <a:t>Documentation of presence in United States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Age 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Identity 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Presence in the U.S. for more than 5 years and before they were 16 years old</a:t>
            </a:r>
          </a:p>
          <a:p>
            <a:pPr lvl="0">
              <a:spcBef>
                <a:spcPts val="0"/>
              </a:spcBef>
              <a:buNone/>
            </a:pPr>
            <a:endParaRPr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Benefits of Deferred Action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Eligible to legally work 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Time spent in conditional resident status would count toward residency requirements for naturalization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Partake in most activities as a legal resident except for lengthy periods out of the country and Pell Grant </a:t>
            </a:r>
            <a:r>
              <a:rPr lang="en" sz="2800" dirty="0" smtClean="0">
                <a:latin typeface="Calibri Light" panose="020F0302020204030204" pitchFamily="34" charset="0"/>
              </a:rPr>
              <a:t>eligibility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 smtClean="0">
                <a:latin typeface="Calibri Light" panose="020F0302020204030204" pitchFamily="34" charset="0"/>
              </a:rPr>
              <a:t>Able to Renew every 2 years </a:t>
            </a:r>
            <a:endParaRPr lang="en" sz="2800" dirty="0">
              <a:latin typeface="Calibri Light" panose="020F0302020204030204" pitchFamily="34" charset="0"/>
            </a:endParaRPr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Drawbacks of DACA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Information can be used for immigration enforcement if it reveals fraud, a criminal offense or a threat to national or public </a:t>
            </a:r>
            <a:r>
              <a:rPr lang="en" sz="2800" dirty="0" smtClean="0">
                <a:latin typeface="Calibri Light" panose="020F0302020204030204" pitchFamily="34" charset="0"/>
              </a:rPr>
              <a:t>security</a:t>
            </a:r>
          </a:p>
          <a:p>
            <a:pPr marL="50800" lvl="0" indent="0" rtl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endParaRPr lang="en" sz="2800" dirty="0">
              <a:latin typeface="Calibri Light" panose="020F0302020204030204" pitchFamily="34" charset="0"/>
            </a:endParaRP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Mistrust of DACA if individuals or family members who don’t meet criteria are placed in deportation </a:t>
            </a:r>
            <a:r>
              <a:rPr lang="en" sz="2800" dirty="0" smtClean="0">
                <a:latin typeface="Calibri Light" panose="020F0302020204030204" pitchFamily="34" charset="0"/>
              </a:rPr>
              <a:t>proceedings</a:t>
            </a:r>
            <a:endParaRPr lang="en" sz="28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DACA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ClrTx/>
              <a:buNone/>
            </a:pPr>
            <a:endParaRPr lang="en-US" sz="28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latin typeface="+mj-lt"/>
              </a:rPr>
              <a:t>Policy made by executive order not law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" sz="2800" dirty="0" smtClean="0">
                <a:latin typeface="+mj-lt"/>
              </a:rPr>
              <a:t> </a:t>
            </a:r>
            <a:r>
              <a:rPr lang="en" sz="2800" dirty="0" smtClean="0">
                <a:latin typeface="+mj-lt"/>
              </a:rPr>
              <a:t>Employers </a:t>
            </a:r>
            <a:r>
              <a:rPr lang="en" sz="2800" dirty="0">
                <a:latin typeface="+mj-lt"/>
              </a:rPr>
              <a:t>who provide documentation </a:t>
            </a:r>
            <a:r>
              <a:rPr lang="en" sz="2800" dirty="0" smtClean="0">
                <a:latin typeface="+mj-lt"/>
              </a:rPr>
              <a:t>fear</a:t>
            </a:r>
          </a:p>
          <a:p>
            <a:pPr marL="0" indent="0">
              <a:buClrTx/>
              <a:buNone/>
            </a:pPr>
            <a:r>
              <a:rPr lang="en" sz="2800" dirty="0" smtClean="0">
                <a:latin typeface="+mj-lt"/>
              </a:rPr>
              <a:t>   punishment for </a:t>
            </a:r>
            <a:r>
              <a:rPr lang="en" sz="2800" dirty="0">
                <a:latin typeface="+mj-lt"/>
              </a:rPr>
              <a:t>having an undocumented worker </a:t>
            </a:r>
          </a:p>
          <a:p>
            <a:pPr marL="0" indent="0">
              <a:buClrTx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6357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69675"/>
            <a:ext cx="8229600" cy="1130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400" u="sng" dirty="0"/>
              <a:t>Illinois Temporary Visitor </a:t>
            </a:r>
          </a:p>
          <a:p>
            <a:pPr>
              <a:spcBef>
                <a:spcPts val="0"/>
              </a:spcBef>
              <a:buNone/>
            </a:pPr>
            <a:r>
              <a:rPr lang="en" sz="3400" u="sng" dirty="0"/>
              <a:t>Driver’s License (TVDL) 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State of Illinois passed a law allowing undocumented immigrants obtain a temporary driver’s license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 smtClean="0">
                <a:latin typeface="Calibri Light" panose="020F0302020204030204" pitchFamily="34" charset="0"/>
              </a:rPr>
              <a:t>12 </a:t>
            </a:r>
            <a:r>
              <a:rPr lang="en" sz="2800" dirty="0">
                <a:latin typeface="Calibri Light" panose="020F0302020204030204" pitchFamily="34" charset="0"/>
              </a:rPr>
              <a:t>states and the District of Columbia currently have a temporary license program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State of Illinois since 2005 has issued licenses foreign students, long term visitors etc</a:t>
            </a:r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since legal programming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latin typeface="+mj-lt"/>
              </a:rPr>
              <a:t>State of Illinois drivers licenses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 Obama’s executive order to expand DACA and DAPA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 Temporary court Injunction to block expanded </a:t>
            </a:r>
            <a:r>
              <a:rPr lang="en-US" sz="2800" dirty="0" smtClean="0">
                <a:latin typeface="+mj-lt"/>
              </a:rPr>
              <a:t>DACA</a:t>
            </a:r>
          </a:p>
          <a:p>
            <a:pPr marL="0" indent="0">
              <a:buClrTx/>
              <a:buNone/>
            </a:pP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and DAPA</a:t>
            </a:r>
            <a:endParaRPr lang="en-US" sz="2800" dirty="0" smtClean="0">
              <a:latin typeface="+mj-lt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United State vs Texas decision June 2016</a:t>
            </a:r>
          </a:p>
          <a:p>
            <a:pPr marL="0" indent="0">
              <a:buClrTx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018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Illinois Temporary Driver’s License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Law passed in January 2013 and the state began to accept applications on November 2013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As many as 500,000 people qualify for TVDLs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TVDLs are visually distinct from permanent driver’s license in color and they are marked “not valid for identification”</a:t>
            </a:r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7200" y="205973"/>
            <a:ext cx="8229600" cy="1187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 dirty="0"/>
              <a:t>Illinois Coalition for Immigrants and </a:t>
            </a:r>
            <a:r>
              <a:rPr lang="en" sz="3400" u="sng" dirty="0" smtClean="0"/>
              <a:t/>
            </a:r>
            <a:br>
              <a:rPr lang="en" sz="3400" u="sng" dirty="0" smtClean="0"/>
            </a:br>
            <a:r>
              <a:rPr lang="en" sz="3400" u="sng" dirty="0" smtClean="0"/>
              <a:t>Refugee Rights (ICIRR)</a:t>
            </a:r>
            <a:endParaRPr lang="en" sz="3400" u="sng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451325"/>
            <a:ext cx="8229600" cy="347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Chicago based large non profit organization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Several different programs like Dream Relief and New American Citizenship Project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Hosted DACA event at Navy Pier in </a:t>
            </a:r>
            <a:r>
              <a:rPr lang="en" sz="2800" dirty="0" smtClean="0">
                <a:latin typeface="Calibri Light" panose="020F0302020204030204" pitchFamily="34" charset="0"/>
              </a:rPr>
              <a:t>Chicago</a:t>
            </a:r>
            <a:endParaRPr lang="en" sz="28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Illinois Temporary Driver’s License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 smtClean="0">
                <a:latin typeface="Calibri Light" panose="020F0302020204030204" pitchFamily="34" charset="0"/>
              </a:rPr>
              <a:t>1 </a:t>
            </a:r>
            <a:r>
              <a:rPr lang="en" sz="2800" dirty="0">
                <a:latin typeface="Calibri Light" panose="020F0302020204030204" pitchFamily="34" charset="0"/>
              </a:rPr>
              <a:t>hour presentation on the requirements of TVDL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Outreach through Facebook, our website and flyers in the library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No registration</a:t>
            </a:r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Illinois Temporary Driver’s License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800" dirty="0">
                <a:latin typeface="Calibri Light" panose="020F0302020204030204" pitchFamily="34" charset="0"/>
              </a:rPr>
              <a:t>Applicants for TVDL required documentation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Name and date of birth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Current address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Written Signature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Proof of one year residence in Illinois</a:t>
            </a:r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Illinois Temporary Driver’s License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Pass all the vision, road and written tests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Show proof of car insurance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Pay $30 for license</a:t>
            </a:r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91" y="2626530"/>
            <a:ext cx="6924825" cy="2059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Benefits of TVDL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Driving without constant fear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Law enforcement savings on jail space and time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Educated on the driving laws 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Car insurance requirement </a:t>
            </a:r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400" u="sng"/>
              <a:t>Drawbacks of TVDL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Can’t be used as proof of identity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Possibility of deportation</a:t>
            </a:r>
          </a:p>
          <a:p>
            <a:pPr marL="457200" lvl="0" indent="-4191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License isn’t issued immediately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Administration challenges of TVDL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Volume of people applying reached 500,000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Significant wait times to be an appointment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Difficulties with getting through to make an appointment by phone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4162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/>
              <a:t>Citizenship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Worked with the United States Immigration and Customs Service (USCIS) based in Chicago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USCIS and the Institute of Museum and Library Services (IMLS) partnership 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Awarded $10 million in grants to 40 organizations nationwide for citizenship preparation services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Citizenship with USCIS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Attended a workshop hosted by local library for staff in September 2013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USCIS outreach to organizations servicing immigrant populations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Contact USCIS Community Relations Officer 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Set date for informational presentation February 2014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 dirty="0"/>
              <a:t>Presentation Outline	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 smtClean="0">
                <a:latin typeface="Calibri Light" panose="020F0302020204030204" pitchFamily="34" charset="0"/>
              </a:rPr>
              <a:t>Introduction and my </a:t>
            </a:r>
            <a:r>
              <a:rPr lang="en" sz="2800" dirty="0">
                <a:latin typeface="Calibri Light" panose="020F0302020204030204" pitchFamily="34" charset="0"/>
              </a:rPr>
              <a:t>job at Northlake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The community of Northlake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Deferred Action for Children Arrivals (DACA)</a:t>
            </a:r>
          </a:p>
          <a:p>
            <a:pPr marL="457200" indent="-406400">
              <a:buClr>
                <a:srgbClr val="000000"/>
              </a:buClr>
              <a:buFont typeface="Arial"/>
              <a:buAutoNum type="arabicPeriod"/>
            </a:pPr>
            <a:r>
              <a:rPr lang="en" sz="2800" dirty="0" smtClean="0">
                <a:latin typeface="Calibri Light" panose="020F0302020204030204" pitchFamily="34" charset="0"/>
              </a:rPr>
              <a:t>Illinois </a:t>
            </a:r>
            <a:r>
              <a:rPr lang="en" sz="2800" dirty="0">
                <a:latin typeface="Calibri Light" panose="020F0302020204030204" pitchFamily="34" charset="0"/>
              </a:rPr>
              <a:t>Temporary Driver’s </a:t>
            </a:r>
            <a:r>
              <a:rPr lang="en" sz="2800" dirty="0" smtClean="0">
                <a:latin typeface="Calibri Light" panose="020F0302020204030204" pitchFamily="34" charset="0"/>
              </a:rPr>
              <a:t>License</a:t>
            </a:r>
          </a:p>
          <a:p>
            <a:pPr marL="457200" indent="-406400">
              <a:buClr>
                <a:srgbClr val="000000"/>
              </a:buClr>
              <a:buFont typeface="Arial"/>
              <a:buAutoNum type="arabicPeriod"/>
            </a:pPr>
            <a:r>
              <a:rPr lang="en" sz="2800" dirty="0" smtClean="0">
                <a:latin typeface="Calibri Light" panose="020F0302020204030204" pitchFamily="34" charset="0"/>
              </a:rPr>
              <a:t>Citizenship </a:t>
            </a:r>
            <a:endParaRPr lang="en" sz="2800" dirty="0">
              <a:latin typeface="Calibri Light" panose="020F0302020204030204" pitchFamily="34" charset="0"/>
            </a:endParaRP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endParaRPr lang="en" sz="28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Citizenship USCIS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Naturalization eligibility requirements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The naturalization process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Citizenship test 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Rights and responsibilities of U.S. citizenship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/>
              <a:t>Citizenship USCIS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Usually channels of advertisement i.e. </a:t>
            </a:r>
            <a:br>
              <a:rPr lang="en" sz="2800" dirty="0">
                <a:latin typeface="Calibri Light" panose="020F0302020204030204" pitchFamily="34" charset="0"/>
              </a:rPr>
            </a:br>
            <a:r>
              <a:rPr lang="en" sz="2800" dirty="0">
                <a:latin typeface="Calibri Light" panose="020F0302020204030204" pitchFamily="34" charset="0"/>
              </a:rPr>
              <a:t>Facebook and flyers in the library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No registration for event 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Low turnout </a:t>
            </a:r>
            <a:r>
              <a:rPr lang="en" sz="2800" dirty="0" smtClean="0">
                <a:latin typeface="Calibri Light" panose="020F0302020204030204" pitchFamily="34" charset="0"/>
              </a:rPr>
              <a:t>not </a:t>
            </a:r>
            <a:r>
              <a:rPr lang="en" sz="2800" dirty="0">
                <a:latin typeface="Calibri Light" panose="020F0302020204030204" pitchFamily="34" charset="0"/>
              </a:rPr>
              <a:t>as many people at citizenship stage in our community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Benefits of citizenship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Automatic citizenship for Lawful Permanent Resident children under 18 years of age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Ability to travel and seek protection of the U.S. government abroad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Protection from deportation for you and your children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 dirty="0"/>
              <a:t>Drawback of </a:t>
            </a:r>
            <a:r>
              <a:rPr lang="en" sz="3400" u="sng" dirty="0" smtClean="0"/>
              <a:t>citizenship process</a:t>
            </a:r>
            <a:endParaRPr lang="en" sz="3400" u="sng" dirty="0"/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Possibility of deportation when going through the naturalization process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Possible language barrier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/>
              <a:t>Cit</a:t>
            </a:r>
            <a:r>
              <a:rPr lang="en" sz="3400" u="sng"/>
              <a:t>izenship resources through USCIS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Calibri Light" panose="020F0302020204030204" pitchFamily="34" charset="0"/>
              </a:rPr>
              <a:t>Citizenship Resource Center </a:t>
            </a:r>
          </a:p>
          <a:p>
            <a:pPr rtl="0">
              <a:spcBef>
                <a:spcPts val="0"/>
              </a:spcBef>
              <a:buNone/>
            </a:pPr>
            <a:r>
              <a:rPr lang="en" sz="2800" dirty="0">
                <a:latin typeface="Calibri Light" panose="020F0302020204030204" pitchFamily="34" charset="0"/>
              </a:rPr>
              <a:t>		Learners</a:t>
            </a:r>
          </a:p>
          <a:p>
            <a:pPr rtl="0">
              <a:spcBef>
                <a:spcPts val="0"/>
              </a:spcBef>
              <a:buNone/>
            </a:pPr>
            <a:r>
              <a:rPr lang="en" sz="2800" dirty="0">
                <a:latin typeface="Calibri Light" panose="020F0302020204030204" pitchFamily="34" charset="0"/>
              </a:rPr>
              <a:t>		Teachers</a:t>
            </a:r>
          </a:p>
          <a:p>
            <a:pPr rtl="0">
              <a:spcBef>
                <a:spcPts val="0"/>
              </a:spcBef>
              <a:buNone/>
            </a:pPr>
            <a:r>
              <a:rPr lang="en" sz="2800" dirty="0">
                <a:latin typeface="Calibri Light" panose="020F0302020204030204" pitchFamily="34" charset="0"/>
              </a:rPr>
              <a:t>		Organizations</a:t>
            </a:r>
          </a:p>
          <a:p>
            <a:pPr rtl="0">
              <a:spcBef>
                <a:spcPts val="0"/>
              </a:spcBef>
              <a:buNone/>
            </a:pPr>
            <a:endParaRPr sz="2800" dirty="0"/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USCIS and IMLS partnership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57200" y="1386104"/>
            <a:ext cx="8229600" cy="408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Calibri Light" panose="020F0302020204030204" pitchFamily="34" charset="0"/>
              </a:rPr>
              <a:t>Partnership </a:t>
            </a:r>
            <a:r>
              <a:rPr lang="en" sz="2800">
                <a:latin typeface="Calibri Light" panose="020F0302020204030204" pitchFamily="34" charset="0"/>
              </a:rPr>
              <a:t>June </a:t>
            </a:r>
            <a:r>
              <a:rPr lang="en" sz="2800" smtClean="0">
                <a:latin typeface="Calibri Light" panose="020F0302020204030204" pitchFamily="34" charset="0"/>
              </a:rPr>
              <a:t>2013 </a:t>
            </a:r>
            <a:endParaRPr lang="en" sz="2800" dirty="0">
              <a:latin typeface="Calibri Light" panose="020F0302020204030204" pitchFamily="34" charset="0"/>
            </a:endParaRP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Help libraries get accurate and useful information on immigration and citizenship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Promote an awareness and understanding of citizenship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800" dirty="0">
                <a:latin typeface="Calibri Light" panose="020F0302020204030204" pitchFamily="34" charset="0"/>
              </a:rPr>
              <a:t>Ensure the integrity of the immigration system</a:t>
            </a:r>
          </a:p>
          <a:p>
            <a:pPr rtl="0">
              <a:spcBef>
                <a:spcPts val="0"/>
              </a:spcBef>
              <a:buNone/>
            </a:pPr>
            <a:r>
              <a:rPr lang="en" sz="1800" dirty="0">
                <a:latin typeface="Calibri Light" panose="020F0302020204030204" pitchFamily="34" charset="0"/>
              </a:rPr>
              <a:t>								</a:t>
            </a:r>
            <a:r>
              <a:rPr lang="en" sz="1600" dirty="0" smtClean="0">
                <a:latin typeface="Calibri Light" panose="020F0302020204030204" pitchFamily="34" charset="0"/>
              </a:rPr>
              <a:t>(</a:t>
            </a:r>
            <a:r>
              <a:rPr lang="en" sz="1600" dirty="0">
                <a:latin typeface="Calibri Light" panose="020F0302020204030204" pitchFamily="34" charset="0"/>
              </a:rPr>
              <a:t>IMLS New American’s website)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28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Citizenship Corners in libraries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Creating a designated area of the library for citizenship resources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Items to include could be test questions, information on naturalization and N-400 form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USCIS has print materials on citizenship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Order a USCIS Civics and Citizenship Toolkit for free!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 dirty="0"/>
              <a:t>Questions?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/>
              <a:t>Online resources 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800" u="sng" dirty="0">
                <a:latin typeface="Calibri Light" panose="020F0302020204030204" pitchFamily="34" charset="0"/>
              </a:rPr>
              <a:t>Citizenship Corners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http://www.uscis.gov/citizenship/organizations/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libraries/citizenship-corners</a:t>
            </a:r>
            <a:endParaRPr lang="en" sz="2400" dirty="0">
              <a:solidFill>
                <a:schemeClr val="tx1"/>
              </a:solidFill>
              <a:latin typeface="Calibri Light" panose="020F0302020204030204" pitchFamily="34" charset="0"/>
              <a:hlinkClick r:id="rId3"/>
            </a:endParaRPr>
          </a:p>
          <a:p>
            <a:pPr rtl="0">
              <a:spcBef>
                <a:spcPts val="0"/>
              </a:spcBef>
              <a:buNone/>
            </a:pPr>
            <a:endParaRPr sz="2800" dirty="0">
              <a:latin typeface="Calibri Light" panose="020F0302020204030204" pitchFamily="34" charset="0"/>
            </a:endParaRPr>
          </a:p>
          <a:p>
            <a:pPr rtl="0">
              <a:spcBef>
                <a:spcPts val="0"/>
              </a:spcBef>
              <a:buNone/>
            </a:pPr>
            <a:r>
              <a:rPr lang="en" sz="2800" u="sng" dirty="0">
                <a:latin typeface="Calibri Light" panose="020F0302020204030204" pitchFamily="34" charset="0"/>
              </a:rPr>
              <a:t>IMLS New Americans</a:t>
            </a:r>
          </a:p>
          <a:p>
            <a:pPr>
              <a:spcBef>
                <a:spcPts val="0"/>
              </a:spcBef>
              <a:buNone/>
            </a:pPr>
            <a:r>
              <a:rPr lang="en" sz="2400" dirty="0">
                <a:latin typeface="Calibri Light" panose="020F0302020204030204" pitchFamily="34" charset="0"/>
              </a:rPr>
              <a:t>http://www.imls.gov/about/serving_new_americans.aspx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Online Resources 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800" u="sng" dirty="0">
                <a:latin typeface="Calibri Light" panose="020F0302020204030204" pitchFamily="34" charset="0"/>
              </a:rPr>
              <a:t>Citizenship Resource Center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dirty="0">
                <a:latin typeface="Calibri Light" panose="020F0302020204030204" pitchFamily="34" charset="0"/>
              </a:rPr>
              <a:t>http://www.uscis.gov/citizenship </a:t>
            </a:r>
          </a:p>
          <a:p>
            <a:pPr rtl="0">
              <a:spcBef>
                <a:spcPts val="0"/>
              </a:spcBef>
              <a:buNone/>
            </a:pPr>
            <a:endParaRPr sz="2800" dirty="0">
              <a:latin typeface="Calibri Light" panose="020F0302020204030204" pitchFamily="34" charset="0"/>
            </a:endParaRPr>
          </a:p>
          <a:p>
            <a:pPr rtl="0">
              <a:spcBef>
                <a:spcPts val="0"/>
              </a:spcBef>
              <a:buNone/>
            </a:pPr>
            <a:r>
              <a:rPr lang="en" sz="2800" u="sng" dirty="0">
                <a:latin typeface="Calibri Light" panose="020F0302020204030204" pitchFamily="34" charset="0"/>
              </a:rPr>
              <a:t>National Immigration Legal Services Directory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dirty="0">
                <a:latin typeface="Calibri Light" panose="020F0302020204030204" pitchFamily="34" charset="0"/>
              </a:rPr>
              <a:t>http://www.immigrationadvocates.org/nonprofit/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dirty="0">
                <a:latin typeface="Calibri Light" panose="020F0302020204030204" pitchFamily="34" charset="0"/>
              </a:rPr>
              <a:t>legaldirectory/</a:t>
            </a:r>
          </a:p>
          <a:p>
            <a:pPr>
              <a:spcBef>
                <a:spcPts val="0"/>
              </a:spcBef>
              <a:buNone/>
            </a:pPr>
            <a:endParaRPr sz="28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/>
              <a:t>Introduction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Worked in non-profits for 10 years before returning to graduate school </a:t>
            </a:r>
            <a:endParaRPr lang="en" sz="2800" dirty="0" smtClean="0">
              <a:latin typeface="Calibri Light" panose="020F0302020204030204" pitchFamily="34" charset="0"/>
            </a:endParaRPr>
          </a:p>
          <a:p>
            <a:pPr marL="457200" indent="-406400">
              <a:buClr>
                <a:srgbClr val="000000"/>
              </a:buClr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Extensive work with Spanish speakers 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 smtClean="0">
                <a:latin typeface="Calibri Light" panose="020F0302020204030204" pitchFamily="34" charset="0"/>
              </a:rPr>
              <a:t>MLIS/MA </a:t>
            </a:r>
            <a:r>
              <a:rPr lang="en" sz="2800" dirty="0">
                <a:latin typeface="Calibri Light" panose="020F0302020204030204" pitchFamily="34" charset="0"/>
              </a:rPr>
              <a:t>in Latin American Studies 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 smtClean="0">
                <a:latin typeface="Calibri Light" panose="020F0302020204030204" pitchFamily="34" charset="0"/>
              </a:rPr>
              <a:t>Worked </a:t>
            </a:r>
            <a:r>
              <a:rPr lang="en" sz="2800" dirty="0">
                <a:latin typeface="Calibri Light" panose="020F0302020204030204" pitchFamily="34" charset="0"/>
              </a:rPr>
              <a:t>at Northlake Library for 7</a:t>
            </a:r>
            <a:r>
              <a:rPr lang="en" sz="2800" dirty="0" smtClean="0">
                <a:latin typeface="Calibri Light" panose="020F0302020204030204" pitchFamily="34" charset="0"/>
              </a:rPr>
              <a:t> </a:t>
            </a:r>
            <a:r>
              <a:rPr lang="en" sz="2800" dirty="0">
                <a:latin typeface="Calibri Light" panose="020F0302020204030204" pitchFamily="34" charset="0"/>
              </a:rPr>
              <a:t>years</a:t>
            </a:r>
          </a:p>
          <a:p>
            <a:pPr lvl="0" rt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/>
              <a:t>Online Resources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285750" y="1063378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800" u="sng" dirty="0">
                <a:latin typeface="Calibri Light" panose="020F0302020204030204" pitchFamily="34" charset="0"/>
              </a:rPr>
              <a:t>Illinois Temporary Driver’s License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dirty="0">
                <a:latin typeface="Calibri Light" panose="020F0302020204030204" pitchFamily="34" charset="0"/>
              </a:rPr>
              <a:t>http://icirr.org/content/what-new-driver%E2%80%</a:t>
            </a:r>
            <a:endParaRPr lang="en" sz="2400" dirty="0">
              <a:latin typeface="Calibri Light" panose="020F0302020204030204" pitchFamily="34" charset="0"/>
              <a:hlinkClick r:id="rId3"/>
            </a:endParaRPr>
          </a:p>
          <a:p>
            <a:pPr rtl="0">
              <a:spcBef>
                <a:spcPts val="0"/>
              </a:spcBef>
              <a:buNone/>
            </a:pPr>
            <a:r>
              <a:rPr lang="en" sz="2400" dirty="0" smtClean="0">
                <a:latin typeface="Calibri Light" panose="020F0302020204030204" pitchFamily="34" charset="0"/>
              </a:rPr>
              <a:t>99s-license-law-means-sb-957</a:t>
            </a:r>
          </a:p>
          <a:p>
            <a:pPr rtl="0">
              <a:spcBef>
                <a:spcPts val="0"/>
              </a:spcBef>
              <a:buNone/>
            </a:pPr>
            <a:endParaRPr lang="en" sz="2400" dirty="0" smtClean="0">
              <a:latin typeface="Calibri Light" panose="020F0302020204030204" pitchFamily="34" charset="0"/>
            </a:endParaRPr>
          </a:p>
          <a:p>
            <a:pPr rtl="0">
              <a:spcBef>
                <a:spcPts val="0"/>
              </a:spcBef>
              <a:buNone/>
            </a:pPr>
            <a:r>
              <a:rPr lang="en" sz="2400" u="sng" dirty="0" smtClean="0">
                <a:latin typeface="Calibri Light" panose="020F0302020204030204" pitchFamily="34" charset="0"/>
              </a:rPr>
              <a:t>State of Illinois Secretary of State </a:t>
            </a:r>
            <a:endParaRPr lang="en" sz="2400" u="sng" dirty="0">
              <a:latin typeface="Calibri Light" panose="020F0302020204030204" pitchFamily="34" charset="0"/>
            </a:endParaRPr>
          </a:p>
          <a:p>
            <a:pPr>
              <a:buNone/>
            </a:pPr>
            <a:r>
              <a:rPr lang="en-US" sz="2400" dirty="0">
                <a:latin typeface="Calibri Light" panose="020F0302020204030204" pitchFamily="34" charset="0"/>
              </a:rPr>
              <a:t>http://</a:t>
            </a:r>
            <a:r>
              <a:rPr lang="en-US" sz="2400" dirty="0" smtClean="0">
                <a:latin typeface="Calibri Light" panose="020F0302020204030204" pitchFamily="34" charset="0"/>
              </a:rPr>
              <a:t>www.cyberdriveillinois.com/departments/drivers/TVDL</a:t>
            </a:r>
          </a:p>
          <a:p>
            <a:pPr>
              <a:buNone/>
            </a:pPr>
            <a:r>
              <a:rPr lang="en-US" sz="2400" dirty="0" smtClean="0">
                <a:latin typeface="Calibri Light" panose="020F0302020204030204" pitchFamily="34" charset="0"/>
              </a:rPr>
              <a:t>/home.html</a:t>
            </a:r>
          </a:p>
          <a:p>
            <a:pPr>
              <a:spcBef>
                <a:spcPts val="0"/>
              </a:spcBef>
              <a:buNone/>
            </a:pPr>
            <a:endParaRPr sz="28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2300" y="1403350"/>
            <a:ext cx="62357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+mn-lt"/>
              </a:rPr>
              <a:t>DACA Tool Kit USCIS</a:t>
            </a:r>
          </a:p>
          <a:p>
            <a:r>
              <a:rPr lang="en-US" sz="2800" dirty="0" smtClean="0">
                <a:latin typeface="+mn-lt"/>
              </a:rPr>
              <a:t>https</a:t>
            </a:r>
            <a:r>
              <a:rPr lang="en-US" sz="2800" dirty="0">
                <a:latin typeface="+mn-lt"/>
              </a:rPr>
              <a:t>://www.uscis.gov/sites/default/files/USCIS/Humanitarian/Deferred%20Action%20for%20Childhood%20Arrivals/DACA_Toolkit_CP_072914.pdf</a:t>
            </a:r>
          </a:p>
        </p:txBody>
      </p:sp>
    </p:spTree>
    <p:extLst>
      <p:ext uri="{BB962C8B-B14F-4D97-AF65-F5344CB8AC3E}">
        <p14:creationId xmlns:p14="http://schemas.microsoft.com/office/powerpoint/2010/main" val="4159281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66164" y="316046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 dirty="0"/>
              <a:t>Northlake Public Library District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76518" y="1326329"/>
            <a:ext cx="8229600" cy="3922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West of downtown Chicago 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Includes Northlake, Stone Park and Unincorporated Leyden Township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One third of our service population was born in Mexico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Between 50-60% of our patrons speak Spanish at home</a:t>
            </a:r>
          </a:p>
          <a:p>
            <a:pPr rtl="0">
              <a:spcBef>
                <a:spcPts val="0"/>
              </a:spcBef>
              <a:buNone/>
            </a:pPr>
            <a:endParaRPr sz="2800" dirty="0"/>
          </a:p>
          <a:p>
            <a:pPr lv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 dirty="0"/>
              <a:t>Legal programming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Patron concern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Laws in the state of Illinois and nationwide were changing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Few non-profit organizations in the district that provided low cost or free legal advice</a:t>
            </a:r>
          </a:p>
          <a:p>
            <a:pPr marL="457200" lvl="0" indent="-406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Navy Pier DACA event in August 2012 soon after the announcement by Obama administration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Dream Act 2001 – Pre DACA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/>
              <a:t> Senators Orrin Hatch (UT), Dick Durbin. House Berman (CA) and Cannon (UT)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/>
              <a:t> 1.5 generation/</a:t>
            </a:r>
            <a:r>
              <a:rPr lang="en-US" sz="2800" dirty="0" err="1" smtClean="0"/>
              <a:t>DREAMers</a:t>
            </a:r>
            <a:endParaRPr lang="en-US" sz="28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/>
              <a:t> Requirements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Came up several times for a vote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0" indent="0">
              <a:buClrTx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458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86870"/>
            <a:ext cx="8229600" cy="100180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 dirty="0"/>
              <a:t>Deferred Action for Children Arrivals</a:t>
            </a:r>
            <a:r>
              <a:rPr lang="en" sz="3400" dirty="0"/>
              <a:t> (DACA)</a:t>
            </a:r>
            <a:r>
              <a:rPr lang="en" dirty="0"/>
              <a:t> 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414175"/>
            <a:ext cx="8229600" cy="3511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Janet Napolitano announcement on June 2012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Stop deportation of undocumented youth and offer a legal way for them to work in the U.S.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As many as 24,000 have applied in Illinois and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Calibri Light" panose="020F0302020204030204" pitchFamily="34" charset="0"/>
              </a:rPr>
              <a:t>     between 70,000 to 75,000 qualify</a:t>
            </a:r>
          </a:p>
          <a:p>
            <a:pPr lvl="0" rtl="0">
              <a:spcBef>
                <a:spcPts val="0"/>
              </a:spcBef>
              <a:buNone/>
            </a:pPr>
            <a:endParaRPr sz="2800" dirty="0"/>
          </a:p>
          <a:p>
            <a:pPr lvl="0" rtl="0">
              <a:spcBef>
                <a:spcPts val="0"/>
              </a:spcBef>
              <a:buNone/>
            </a:pPr>
            <a:endParaRPr sz="2800" dirty="0"/>
          </a:p>
          <a:p>
            <a:pPr marL="457200" lvl="0" indent="-228600" rt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251925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u="sng" dirty="0"/>
              <a:t>DACA Requirements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Came to U.S. before the age of </a:t>
            </a:r>
            <a:r>
              <a:rPr lang="en" sz="2800" dirty="0" smtClean="0">
                <a:latin typeface="Calibri Light" panose="020F0302020204030204" pitchFamily="34" charset="0"/>
              </a:rPr>
              <a:t>16</a:t>
            </a:r>
            <a:endParaRPr lang="en" sz="2800" dirty="0">
              <a:latin typeface="Calibri Light" panose="020F0302020204030204" pitchFamily="34" charset="0"/>
            </a:endParaRP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Were present in the U.S. on June 15, 2012 and have continuously resided in the United States for the last five years</a:t>
            </a:r>
          </a:p>
          <a:p>
            <a:pPr marL="457200" lvl="0" indent="-406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800" dirty="0">
                <a:latin typeface="Calibri Light" panose="020F0302020204030204" pitchFamily="34" charset="0"/>
              </a:rPr>
              <a:t>Are currently in school, graduated from high school, obtained a GED and were honorably discharged from the Armed Forces</a:t>
            </a:r>
          </a:p>
          <a:p>
            <a:pPr marL="228600" lvl="0" indent="0" rt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331</TotalTime>
  <Words>1858</Words>
  <Application>Microsoft Office PowerPoint</Application>
  <PresentationFormat>On-screen Show (16:9)</PresentationFormat>
  <Paragraphs>272</Paragraphs>
  <Slides>41</Slides>
  <Notes>40</Notes>
  <HiddenSlides>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Verdana</vt:lpstr>
      <vt:lpstr>Retrospect</vt:lpstr>
      <vt:lpstr>Addressing legal information needs of immigrants</vt:lpstr>
      <vt:lpstr>Changes since legal programming </vt:lpstr>
      <vt:lpstr>Presentation Outline </vt:lpstr>
      <vt:lpstr>Introduction</vt:lpstr>
      <vt:lpstr>Northlake Public Library District</vt:lpstr>
      <vt:lpstr>Legal programming</vt:lpstr>
      <vt:lpstr>Federal Dream Act 2001 – Pre DACA</vt:lpstr>
      <vt:lpstr>Deferred Action for Children Arrivals (DACA) </vt:lpstr>
      <vt:lpstr>DACA Requirements</vt:lpstr>
      <vt:lpstr>DACA Requirements</vt:lpstr>
      <vt:lpstr>National Immigrant Justice Center (NIJC)</vt:lpstr>
      <vt:lpstr>DACA Workshop</vt:lpstr>
      <vt:lpstr>DACA Workshop</vt:lpstr>
      <vt:lpstr>DACA Workshop</vt:lpstr>
      <vt:lpstr>DACA Workshop</vt:lpstr>
      <vt:lpstr>Benefits of Deferred Action</vt:lpstr>
      <vt:lpstr>Drawbacks of DACA</vt:lpstr>
      <vt:lpstr>Drawbacks of DACA</vt:lpstr>
      <vt:lpstr>Illinois Temporary Visitor  Driver’s License (TVDL) </vt:lpstr>
      <vt:lpstr>Illinois Temporary Driver’s License</vt:lpstr>
      <vt:lpstr>Illinois Coalition for Immigrants and  Refugee Rights (ICIRR)</vt:lpstr>
      <vt:lpstr>Illinois Temporary Driver’s License</vt:lpstr>
      <vt:lpstr>Illinois Temporary Driver’s License</vt:lpstr>
      <vt:lpstr>Illinois Temporary Driver’s License</vt:lpstr>
      <vt:lpstr>Benefits of TVDL</vt:lpstr>
      <vt:lpstr>Drawbacks of TVDL</vt:lpstr>
      <vt:lpstr>Administration challenges of TVDL</vt:lpstr>
      <vt:lpstr>Citizenship</vt:lpstr>
      <vt:lpstr>Citizenship with USCIS</vt:lpstr>
      <vt:lpstr>Citizenship USCIS</vt:lpstr>
      <vt:lpstr>Citizenship USCIS</vt:lpstr>
      <vt:lpstr>Benefits of citizenship</vt:lpstr>
      <vt:lpstr>Drawback of citizenship process</vt:lpstr>
      <vt:lpstr>Citizenship resources through USCIS</vt:lpstr>
      <vt:lpstr>USCIS and IMLS partnership</vt:lpstr>
      <vt:lpstr>Citizenship Corners in libraries</vt:lpstr>
      <vt:lpstr>Questions?</vt:lpstr>
      <vt:lpstr>Online resources </vt:lpstr>
      <vt:lpstr>Online Resources </vt:lpstr>
      <vt:lpstr>Online Resources</vt:lpstr>
      <vt:lpstr>Resources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legal informational needs of immigrants and non native speakers</dc:title>
  <dc:creator>AdultRef</dc:creator>
  <cp:lastModifiedBy>default</cp:lastModifiedBy>
  <cp:revision>45</cp:revision>
  <dcterms:modified xsi:type="dcterms:W3CDTF">2016-10-19T17:18:50Z</dcterms:modified>
</cp:coreProperties>
</file>