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5"/>
  </p:notesMasterIdLst>
  <p:sldIdLst>
    <p:sldId id="257" r:id="rId2"/>
    <p:sldId id="259" r:id="rId3"/>
    <p:sldId id="261" r:id="rId4"/>
    <p:sldId id="262" r:id="rId5"/>
    <p:sldId id="263" r:id="rId6"/>
    <p:sldId id="265" r:id="rId7"/>
    <p:sldId id="268" r:id="rId8"/>
    <p:sldId id="269" r:id="rId9"/>
    <p:sldId id="270" r:id="rId10"/>
    <p:sldId id="272" r:id="rId11"/>
    <p:sldId id="271" r:id="rId12"/>
    <p:sldId id="273" r:id="rId13"/>
    <p:sldId id="274" r:id="rId14"/>
    <p:sldId id="284" r:id="rId15"/>
    <p:sldId id="275" r:id="rId16"/>
    <p:sldId id="276" r:id="rId17"/>
    <p:sldId id="277" r:id="rId18"/>
    <p:sldId id="278" r:id="rId19"/>
    <p:sldId id="279" r:id="rId20"/>
    <p:sldId id="282" r:id="rId21"/>
    <p:sldId id="280" r:id="rId22"/>
    <p:sldId id="281" r:id="rId23"/>
    <p:sldId id="28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6935BC60-A56D-AE44-B8CD-D6F128A65044}">
          <p14:sldIdLst>
            <p14:sldId id="257"/>
            <p14:sldId id="259"/>
            <p14:sldId id="261"/>
            <p14:sldId id="262"/>
            <p14:sldId id="263"/>
            <p14:sldId id="265"/>
            <p14:sldId id="268"/>
            <p14:sldId id="269"/>
            <p14:sldId id="270"/>
            <p14:sldId id="272"/>
            <p14:sldId id="271"/>
            <p14:sldId id="273"/>
            <p14:sldId id="274"/>
            <p14:sldId id="284"/>
            <p14:sldId id="275"/>
            <p14:sldId id="276"/>
            <p14:sldId id="277"/>
            <p14:sldId id="278"/>
            <p14:sldId id="279"/>
            <p14:sldId id="282"/>
            <p14:sldId id="280"/>
            <p14:sldId id="281"/>
            <p14:sldId id="2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9"/>
    <p:restoredTop sz="96322"/>
  </p:normalViewPr>
  <p:slideViewPr>
    <p:cSldViewPr snapToGrid="0" snapToObjects="1">
      <p:cViewPr>
        <p:scale>
          <a:sx n="100" d="100"/>
          <a:sy n="100" d="100"/>
        </p:scale>
        <p:origin x="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A725D-3173-634E-BFD9-008EAC1F28DD}" type="datetimeFigureOut">
              <a:rPr lang="en-US" smtClean="0"/>
              <a:t>10/25/16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EE3416-840E-594D-B99C-46376AD99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637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EA3A3-CA70-F749-951C-662E54F11B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31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pPr rtl="0" fontAlgn="base"/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FF056-16FC-264E-9C3B-F724E0587D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55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4FF056-16FC-264E-9C3B-F724E0587D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65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EA3A3-CA70-F749-951C-662E54F11B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05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E3416-840E-594D-B99C-46376AD992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94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Listed</a:t>
            </a:r>
            <a:r>
              <a:rPr lang="en-US" baseline="0" dirty="0" smtClean="0"/>
              <a:t> here are the main steps of the research process. Making these transparent in the purpose of your research assignment can be hugely beneficial to your students.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I am going to go through each one and provide some examples of possible learning outcomes for each step of the research process.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EA3A3-CA70-F749-951C-662E54F11B2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515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E3416-840E-594D-B99C-46376AD992A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0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E3416-840E-594D-B99C-46376AD992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01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E3416-840E-594D-B99C-46376AD992A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86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E3416-840E-594D-B99C-46376AD992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098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E3416-840E-594D-B99C-46376AD992A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6404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E3416-840E-594D-B99C-46376AD992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067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EA3A3-CA70-F749-951C-662E54F11B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907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EA3A3-CA70-F749-951C-662E54F11B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0672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EA3A3-CA70-F749-951C-662E54F11B2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65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E3416-840E-594D-B99C-46376AD992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127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E3416-840E-594D-B99C-46376AD992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389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E3416-840E-594D-B99C-46376AD992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43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EA3A3-CA70-F749-951C-662E54F11B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53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EA3A3-CA70-F749-951C-662E54F11B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82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EA3A3-CA70-F749-951C-662E54F11B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67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E3416-840E-594D-B99C-46376AD992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27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10/25/16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5466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10/25/16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723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10/25/16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481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10/25/16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01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10/25/16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8461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10/25/16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0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10/25/16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49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10/25/16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531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10/25/16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658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10/25/16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133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10/25/16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597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10/25/16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99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microsoft.com/office/2007/relationships/hdphoto" Target="../media/hdphoto5.wdp"/><Relationship Id="rId5" Type="http://schemas.openxmlformats.org/officeDocument/2006/relationships/image" Target="../media/image16.png"/><Relationship Id="rId6" Type="http://schemas.microsoft.com/office/2007/relationships/hdphoto" Target="../media/hdphoto6.wdp"/><Relationship Id="rId7" Type="http://schemas.openxmlformats.org/officeDocument/2006/relationships/image" Target="../media/image17.png"/><Relationship Id="rId8" Type="http://schemas.microsoft.com/office/2007/relationships/hdphoto" Target="../media/hdphoto7.wdp"/><Relationship Id="rId9" Type="http://schemas.openxmlformats.org/officeDocument/2006/relationships/image" Target="../media/image18.jpeg"/><Relationship Id="rId10" Type="http://schemas.microsoft.com/office/2007/relationships/hdphoto" Target="../media/hdphoto8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acu.org/value/rubrics/information-literacy" TargetMode="External"/><Relationship Id="rId4" Type="http://schemas.openxmlformats.org/officeDocument/2006/relationships/hyperlink" Target="https://www.aacu.org/sites/default/files/files/LEAP/2015employerstudentsurvey.pdf" TargetMode="External"/><Relationship Id="rId5" Type="http://schemas.openxmlformats.org/officeDocument/2006/relationships/hyperlink" Target="http://projectinfolit.org/images/pdfs/pil_fall2010_survey_fullreport1.pdf" TargetMode="External"/><Relationship Id="rId6" Type="http://schemas.openxmlformats.org/officeDocument/2006/relationships/hyperlink" Target="http://nsc.edu/about/facts-and-figures/index.aspx" TargetMode="External"/><Relationship Id="rId7" Type="http://schemas.openxmlformats.org/officeDocument/2006/relationships/hyperlink" Target="https://www.unlv.edu/sites/default/files/page_files/27/Provost-Faculty-TransparentAssgntTemplate-2016.pdf" TargetMode="External"/><Relationship Id="rId8" Type="http://schemas.openxmlformats.org/officeDocument/2006/relationships/hyperlink" Target="http://www.unlv.edu/provost/teachingandlearning" TargetMode="External"/><Relationship Id="rId9" Type="http://schemas.openxmlformats.org/officeDocument/2006/relationships/hyperlink" Target="https://www.aacu.org/peerreview/2016/winter-spring/Winkelmes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microsoft.com/office/2007/relationships/hdphoto" Target="../media/hdphoto3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microsoft.com/office/2007/relationships/hdphoto" Target="../media/hdphoto4.wd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microsoft.com/office/2007/relationships/hdphoto" Target="../media/hdphoto1.wdp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hyperlink" Target="http://creativecommons.org/licenses/by/4.0/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0" y="0"/>
            <a:ext cx="790540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62689" y="1543510"/>
            <a:ext cx="7048500" cy="1401763"/>
          </a:xfrm>
        </p:spPr>
        <p:txBody>
          <a:bodyPr anchor="ctr">
            <a:no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Equality Through </a:t>
            </a:r>
            <a:r>
              <a:rPr lang="en-US" sz="4800" smtClean="0">
                <a:solidFill>
                  <a:schemeClr val="bg1"/>
                </a:solidFill>
              </a:rPr>
              <a:t>transparency: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562689" y="4379762"/>
            <a:ext cx="7370763" cy="1046163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Maya </a:t>
            </a:r>
            <a:r>
              <a:rPr lang="en-US" dirty="0" smtClean="0">
                <a:solidFill>
                  <a:srgbClr val="FFFFFF"/>
                </a:solidFill>
              </a:rPr>
              <a:t>Hobscheid | Instructional Design Librarian</a:t>
            </a:r>
          </a:p>
          <a:p>
            <a:r>
              <a:rPr lang="en-US" b="1" dirty="0" smtClean="0">
                <a:solidFill>
                  <a:srgbClr val="FFFFFF"/>
                </a:solidFill>
              </a:rPr>
              <a:t>Marydean </a:t>
            </a:r>
            <a:r>
              <a:rPr lang="en-US" b="1" dirty="0">
                <a:solidFill>
                  <a:srgbClr val="FFFFFF"/>
                </a:solidFill>
              </a:rPr>
              <a:t>Martin </a:t>
            </a:r>
            <a:r>
              <a:rPr lang="en-US" b="1" dirty="0" smtClean="0">
                <a:solidFill>
                  <a:srgbClr val="FFFFFF"/>
                </a:solidFill>
              </a:rPr>
              <a:t>Library | Nevada State College</a:t>
            </a:r>
            <a:endParaRPr lang="en-US" b="1" dirty="0">
              <a:solidFill>
                <a:srgbClr val="FFFFFF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8825345" y="-112561"/>
            <a:ext cx="2350641" cy="6473523"/>
            <a:chOff x="8853054" y="183926"/>
            <a:chExt cx="2350641" cy="6473523"/>
          </a:xfrm>
        </p:grpSpPr>
        <p:grpSp>
          <p:nvGrpSpPr>
            <p:cNvPr id="12" name="Group 11"/>
            <p:cNvGrpSpPr>
              <a:grpSpLocks noChangeAspect="1"/>
            </p:cNvGrpSpPr>
            <p:nvPr/>
          </p:nvGrpSpPr>
          <p:grpSpPr>
            <a:xfrm>
              <a:off x="8853054" y="183926"/>
              <a:ext cx="2350640" cy="2286000"/>
              <a:chOff x="162522" y="2971110"/>
              <a:chExt cx="3517119" cy="342039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348" b="97640" l="1932" r="97464">
                            <a14:foregroundMark x1="47826" y1="12547" x2="47826" y2="12547"/>
                            <a14:foregroundMark x1="67029" y1="13043" x2="67029" y2="13043"/>
                            <a14:foregroundMark x1="58213" y1="10311" x2="58213" y2="10311"/>
                            <a14:foregroundMark x1="53019" y1="9317" x2="38889" y2="1130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2522" y="2971110"/>
                <a:ext cx="3517119" cy="3420397"/>
              </a:xfrm>
              <a:prstGeom prst="rect">
                <a:avLst/>
              </a:prstGeom>
            </p:spPr>
          </p:pic>
          <p:sp>
            <p:nvSpPr>
              <p:cNvPr id="4" name="Rectangle 3"/>
              <p:cNvSpPr/>
              <p:nvPr/>
            </p:nvSpPr>
            <p:spPr>
              <a:xfrm>
                <a:off x="745588" y="4231977"/>
                <a:ext cx="2350985" cy="96706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3600" cap="all" spc="200" dirty="0" smtClean="0">
                    <a:solidFill>
                      <a:srgbClr val="004A78"/>
                    </a:solidFill>
                    <a:latin typeface="Tw Cen MT Condensed" panose="020B0606020104020203"/>
                  </a:rPr>
                  <a:t>PURPOSE</a:t>
                </a:r>
                <a:endParaRPr lang="en-US" sz="1100" dirty="0">
                  <a:solidFill>
                    <a:srgbClr val="004A78"/>
                  </a:solidFill>
                </a:endParaRPr>
              </a:p>
            </p:txBody>
          </p:sp>
        </p:grpSp>
        <p:grpSp>
          <p:nvGrpSpPr>
            <p:cNvPr id="34" name="Group 33"/>
            <p:cNvGrpSpPr>
              <a:grpSpLocks noChangeAspect="1"/>
            </p:cNvGrpSpPr>
            <p:nvPr/>
          </p:nvGrpSpPr>
          <p:grpSpPr>
            <a:xfrm>
              <a:off x="8853054" y="4371449"/>
              <a:ext cx="2350641" cy="2286000"/>
              <a:chOff x="8479054" y="2964945"/>
              <a:chExt cx="3517119" cy="3420397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479054" y="2964945"/>
                <a:ext cx="3517119" cy="3420397"/>
              </a:xfrm>
              <a:prstGeom prst="rect">
                <a:avLst/>
              </a:prstGeom>
            </p:spPr>
          </p:pic>
          <p:sp>
            <p:nvSpPr>
              <p:cNvPr id="15" name="Rectangle 14"/>
              <p:cNvSpPr/>
              <p:nvPr/>
            </p:nvSpPr>
            <p:spPr>
              <a:xfrm>
                <a:off x="9042929" y="4250420"/>
                <a:ext cx="2389361" cy="96706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3600" cap="all" spc="200" dirty="0" smtClean="0">
                    <a:solidFill>
                      <a:srgbClr val="004A78"/>
                    </a:solidFill>
                    <a:latin typeface="Tw Cen MT Condensed" panose="020B0606020104020203"/>
                  </a:rPr>
                  <a:t>CRITERIA</a:t>
                </a:r>
                <a:endParaRPr lang="en-US" sz="1100" dirty="0">
                  <a:solidFill>
                    <a:srgbClr val="004A78"/>
                  </a:solidFill>
                </a:endParaRPr>
              </a:p>
            </p:txBody>
          </p:sp>
        </p:grpSp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8853054" y="2277688"/>
              <a:ext cx="2350640" cy="2286000"/>
              <a:chOff x="4320788" y="2964945"/>
              <a:chExt cx="3517119" cy="3420397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320788" y="2964945"/>
                <a:ext cx="3517119" cy="3420397"/>
              </a:xfrm>
              <a:prstGeom prst="rect">
                <a:avLst/>
              </a:prstGeom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5364983" y="4250422"/>
                <a:ext cx="1428724" cy="967064"/>
              </a:xfrm>
              <a:prstGeom prst="rect">
                <a:avLst/>
              </a:prstGeom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 sz="3600" cap="all" spc="200" dirty="0" smtClean="0">
                    <a:solidFill>
                      <a:srgbClr val="004A78"/>
                    </a:solidFill>
                    <a:latin typeface="Tw Cen MT Condensed" panose="020B0606020104020203"/>
                  </a:rPr>
                  <a:t>TASK</a:t>
                </a:r>
                <a:endParaRPr lang="en-US" dirty="0">
                  <a:solidFill>
                    <a:srgbClr val="004A78"/>
                  </a:solidFill>
                </a:endParaRPr>
              </a:p>
            </p:txBody>
          </p:sp>
        </p:grpSp>
      </p:grpSp>
      <p:cxnSp>
        <p:nvCxnSpPr>
          <p:cNvPr id="11" name="Straight Connector 10"/>
          <p:cNvCxnSpPr/>
          <p:nvPr/>
        </p:nvCxnSpPr>
        <p:spPr>
          <a:xfrm flipH="1">
            <a:off x="251849" y="1794917"/>
            <a:ext cx="16625" cy="199655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34482" y="1136723"/>
            <a:ext cx="7048340" cy="397032"/>
          </a:xfrm>
          <a:prstGeom prst="rect">
            <a:avLst/>
          </a:prstGeom>
        </p:spPr>
        <p:txBody>
          <a:bodyPr vert="horz" lIns="45720" tIns="45720" rIns="45720" bIns="45720" rtlCol="0" anchor="b">
            <a:norm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</a:pPr>
            <a:r>
              <a:rPr lang="en-US" dirty="0" smtClean="0">
                <a:solidFill>
                  <a:srgbClr val="FFFFFF"/>
                </a:solidFill>
              </a:rPr>
              <a:t>Indiana Online Users Group| </a:t>
            </a:r>
            <a:r>
              <a:rPr lang="en-US" dirty="0">
                <a:solidFill>
                  <a:srgbClr val="FFFFFF"/>
                </a:solidFill>
              </a:rPr>
              <a:t>October </a:t>
            </a:r>
            <a:r>
              <a:rPr lang="en-US" dirty="0" smtClean="0">
                <a:solidFill>
                  <a:srgbClr val="FFFFFF"/>
                </a:solidFill>
              </a:rPr>
              <a:t>21</a:t>
            </a:r>
            <a:r>
              <a:rPr lang="en-US" baseline="30000" dirty="0" smtClean="0">
                <a:solidFill>
                  <a:srgbClr val="FFFFFF"/>
                </a:solidFill>
              </a:rPr>
              <a:t>st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2016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4483" y="2484211"/>
            <a:ext cx="73709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Collaboration between </a:t>
            </a:r>
            <a:r>
              <a:rPr lang="en-US" sz="3600" dirty="0" smtClean="0">
                <a:solidFill>
                  <a:schemeClr val="bg1"/>
                </a:solidFill>
              </a:rPr>
              <a:t>Academic </a:t>
            </a:r>
            <a:r>
              <a:rPr lang="en-US" sz="3600" dirty="0">
                <a:solidFill>
                  <a:schemeClr val="bg1"/>
                </a:solidFill>
              </a:rPr>
              <a:t>Libraries and Faculty to Improve Student Success in a </a:t>
            </a:r>
            <a:r>
              <a:rPr lang="en-US" sz="3600" dirty="0" smtClean="0">
                <a:solidFill>
                  <a:schemeClr val="bg1"/>
                </a:solidFill>
              </a:rPr>
              <a:t>Diverse Population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533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2937753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5838" y="593683"/>
            <a:ext cx="10026687" cy="149961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Data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50400" y="827315"/>
            <a:ext cx="0" cy="914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96" t="16130" r="2592" b="2445"/>
          <a:stretch/>
        </p:blipFill>
        <p:spPr>
          <a:xfrm>
            <a:off x="3915770" y="496110"/>
            <a:ext cx="7122593" cy="602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6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2937753" cy="685800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5838" y="593683"/>
            <a:ext cx="10026687" cy="1499616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Data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50400" y="827315"/>
            <a:ext cx="0" cy="9144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68" t="14973" r="2037" b="3272"/>
          <a:stretch/>
        </p:blipFill>
        <p:spPr>
          <a:xfrm>
            <a:off x="4056780" y="457200"/>
            <a:ext cx="7059404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3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70485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+mj-lt"/>
                <a:ea typeface="Tw Cen MT Condensed Extra Bold" charset="0"/>
                <a:cs typeface="Tw Cen MT Condensed Extra Bold" charset="0"/>
              </a:rPr>
              <a:t>Summer Library Workshop Outline</a:t>
            </a:r>
            <a:endParaRPr lang="en-US" sz="7200" dirty="0">
              <a:latin typeface="+mj-lt"/>
              <a:ea typeface="Tw Cen MT Condensed Extra Bold" charset="0"/>
              <a:cs typeface="Tw Cen MT Condensed Extra 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8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Library Workshop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58291"/>
            <a:ext cx="4877908" cy="10945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Introduction to Transparency in Research Assignments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448" y="2084832"/>
            <a:ext cx="5419410" cy="40645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24128" y="3378447"/>
            <a:ext cx="48779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Define the benefits of using the transparent assignment template </a:t>
            </a:r>
            <a:r>
              <a:rPr lang="en-US" dirty="0" smtClean="0"/>
              <a:t>for research </a:t>
            </a:r>
            <a:r>
              <a:rPr lang="en-US" dirty="0"/>
              <a:t>assignment </a:t>
            </a:r>
            <a:r>
              <a:rPr lang="en-US" dirty="0" smtClean="0"/>
              <a:t>design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Apply </a:t>
            </a:r>
            <a:r>
              <a:rPr lang="en-US" dirty="0"/>
              <a:t>transparent design principles to example research assignments</a:t>
            </a:r>
          </a:p>
        </p:txBody>
      </p:sp>
    </p:spTree>
    <p:extLst>
      <p:ext uri="{BB962C8B-B14F-4D97-AF65-F5344CB8AC3E}">
        <p14:creationId xmlns:p14="http://schemas.microsoft.com/office/powerpoint/2010/main" val="153452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759417"/>
            <a:ext cx="3766088" cy="5424407"/>
          </a:xfrm>
          <a:prstGeom prst="rect">
            <a:avLst/>
          </a:prstGeom>
          <a:solidFill>
            <a:schemeClr val="accent2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6075"/>
            <a:r>
              <a:rPr lang="en-US" sz="4400" cap="none" dirty="0" smtClean="0">
                <a:solidFill>
                  <a:schemeClr val="bg1"/>
                </a:solidFill>
                <a:latin typeface="+mn-lt"/>
              </a:rPr>
              <a:t>The </a:t>
            </a:r>
          </a:p>
          <a:p>
            <a:pPr marL="346075"/>
            <a:r>
              <a:rPr lang="en-US" sz="4400" cap="none" dirty="0" smtClean="0">
                <a:solidFill>
                  <a:schemeClr val="bg1"/>
                </a:solidFill>
                <a:latin typeface="+mn-lt"/>
              </a:rPr>
              <a:t>Research Process</a:t>
            </a:r>
            <a:endParaRPr lang="en-US" sz="4400" cap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30995" y="1671127"/>
            <a:ext cx="471453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US" sz="3200" dirty="0"/>
              <a:t>Developing a Topic</a:t>
            </a:r>
          </a:p>
          <a:p>
            <a:pPr marL="457200" indent="-457200"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US" sz="3200" dirty="0"/>
              <a:t>Accessing Information</a:t>
            </a:r>
          </a:p>
          <a:p>
            <a:pPr marL="457200" indent="-457200"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US" sz="3200" dirty="0"/>
              <a:t>Evaluating Sources</a:t>
            </a:r>
          </a:p>
          <a:p>
            <a:pPr marL="457200" indent="-457200"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US" sz="3200" dirty="0"/>
              <a:t>Communicating Evidence</a:t>
            </a:r>
          </a:p>
          <a:p>
            <a:pPr marL="457200" indent="-457200">
              <a:lnSpc>
                <a:spcPct val="150000"/>
              </a:lnSpc>
              <a:buClr>
                <a:schemeClr val="tx1"/>
              </a:buClr>
              <a:buFont typeface="Arial" charset="0"/>
              <a:buChar char="•"/>
            </a:pPr>
            <a:r>
              <a:rPr lang="en-US" sz="3200" dirty="0"/>
              <a:t>Citing Sources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9045526" y="2507416"/>
            <a:ext cx="2519369" cy="1928408"/>
            <a:chOff x="8243956" y="3538213"/>
            <a:chExt cx="3389869" cy="259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56" b="95354" l="0" r="97956">
                          <a14:foregroundMark x1="13288" y1="13496" x2="82112" y2="72345"/>
                          <a14:foregroundMark x1="58603" y1="60619" x2="18228" y2="55752"/>
                          <a14:foregroundMark x1="10733" y1="88938" x2="10733" y2="88938"/>
                          <a14:foregroundMark x1="76320" y1="15708" x2="76320" y2="15708"/>
                          <a14:foregroundMark x1="81601" y1="25221" x2="79387" y2="62611"/>
                          <a14:foregroundMark x1="69847" y1="25221" x2="22998" y2="23894"/>
                          <a14:foregroundMark x1="62351" y1="15708" x2="18228" y2="18363"/>
                          <a14:foregroundMark x1="14480" y1="21903" x2="14480" y2="69027"/>
                          <a14:foregroundMark x1="17036" y1="72345" x2="77853" y2="71681"/>
                          <a14:foregroundMark x1="33560" y1="44690" x2="27768" y2="53761"/>
                          <a14:foregroundMark x1="20784" y1="40487" x2="22487" y2="64159"/>
                          <a14:foregroundMark x1="25554" y1="63496" x2="40034" y2="64159"/>
                          <a14:foregroundMark x1="21295" y1="37832" x2="77342" y2="39159"/>
                          <a14:foregroundMark x1="73595" y1="60619" x2="75128" y2="40487"/>
                          <a14:foregroundMark x1="66610" y1="44690" x2="47019" y2="45354"/>
                          <a14:foregroundMark x1="80579" y1="23230" x2="70358" y2="15708"/>
                          <a14:foregroundMark x1="72572" y1="26106" x2="72572" y2="26106"/>
                          <a14:foregroundMark x1="88586" y1="86283" x2="13799" y2="8761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43956" y="3538213"/>
              <a:ext cx="2940512" cy="226424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85000" y1="13164" x2="53043" y2="30485"/>
                          <a14:foregroundMark x1="85000" y1="28176" x2="53261" y2="42494"/>
                          <a14:foregroundMark x1="84783" y1="41570" x2="53261" y2="55889"/>
                          <a14:foregroundMark x1="85217" y1="52656" x2="51957" y2="69977"/>
                          <a14:foregroundMark x1="82826" y1="64434" x2="52609" y2="84988"/>
                          <a14:foregroundMark x1="41087" y1="81062" x2="10217" y2="62356"/>
                          <a14:foregroundMark x1="42609" y1="68129" x2="11957" y2="50808"/>
                          <a14:foregroundMark x1="13478" y1="38568" x2="41739" y2="55889"/>
                          <a14:foregroundMark x1="13478" y1="27714" x2="44348" y2="42494"/>
                          <a14:foregroundMark x1="12826" y1="14550" x2="47391" y2="2909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539663" y="4445402"/>
              <a:ext cx="1094162" cy="103027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08" b="100000" l="0" r="100000">
                          <a14:foregroundMark x1="93590" y1="19104" x2="93590" y2="19104"/>
                          <a14:foregroundMark x1="84615" y1="28302" x2="50000" y2="72406"/>
                          <a14:foregroundMark x1="45128" y1="79245" x2="43333" y2="82075"/>
                          <a14:foregroundMark x1="15897" y1="30189" x2="64359" y2="33019"/>
                          <a14:foregroundMark x1="17179" y1="39858" x2="60256" y2="39858"/>
                          <a14:foregroundMark x1="15128" y1="48585" x2="49487" y2="49057"/>
                          <a14:foregroundMark x1="65385" y1="86085" x2="13077" y2="83726"/>
                          <a14:foregroundMark x1="55385" y1="54953" x2="22821" y2="69340"/>
                          <a14:foregroundMark x1="43077" y1="67453" x2="16154" y2="75708"/>
                          <a14:foregroundMark x1="15385" y1="51179" x2="10256" y2="87028"/>
                          <a14:foregroundMark x1="21795" y1="89623" x2="21795" y2="89623"/>
                          <a14:foregroundMark x1="34872" y1="77594" x2="34872" y2="77594"/>
                          <a14:foregroundMark x1="12308" y1="18160" x2="13333" y2="89623"/>
                          <a14:foregroundMark x1="15641" y1="25000" x2="69487" y2="25000"/>
                          <a14:foregroundMark x1="25385" y1="18160" x2="38718" y2="23585"/>
                          <a14:foregroundMark x1="45385" y1="18396" x2="60256" y2="23113"/>
                          <a14:foregroundMark x1="69487" y1="17925" x2="64359" y2="24057"/>
                          <a14:foregroundMark x1="67692" y1="27594" x2="67692" y2="40802"/>
                          <a14:foregroundMark x1="70000" y1="36792" x2="64103" y2="45519"/>
                          <a14:foregroundMark x1="58974" y1="34906" x2="16154" y2="36321"/>
                          <a14:foregroundMark x1="16154" y1="44340" x2="62308" y2="43396"/>
                          <a14:foregroundMark x1="18718" y1="52830" x2="59231" y2="48585"/>
                          <a14:foregroundMark x1="44872" y1="74528" x2="52051" y2="79481"/>
                          <a14:foregroundMark x1="69487" y1="70047" x2="70000" y2="57783"/>
                          <a14:foregroundMark x1="68718" y1="59670" x2="54615" y2="83255"/>
                          <a14:foregroundMark x1="67692" y1="71698" x2="66923" y2="90094"/>
                          <a14:backgroundMark x1="72051" y1="37028" x2="72051" y2="37028"/>
                          <a14:backgroundMark x1="72051" y1="38443" x2="72051" y2="38443"/>
                          <a14:backgroundMark x1="70769" y1="58962" x2="69744" y2="566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14664" y="5222802"/>
              <a:ext cx="739607" cy="80408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14469" y1="90465" x2="86495" y2="89767"/>
                          <a14:foregroundMark x1="89389" y1="93953" x2="85531" y2="6512"/>
                          <a14:foregroundMark x1="21222" y1="10000" x2="88424" y2="10000"/>
                          <a14:foregroundMark x1="10932" y1="7907" x2="9968" y2="93256"/>
                          <a14:foregroundMark x1="19293" y1="15581" x2="42444" y2="26047"/>
                          <a14:foregroundMark x1="28939" y1="30930" x2="26045" y2="47442"/>
                          <a14:foregroundMark x1="26045" y1="26744" x2="26045" y2="26744"/>
                          <a14:foregroundMark x1="65273" y1="19767" x2="65273" y2="19767"/>
                          <a14:foregroundMark x1="46302" y1="19070" x2="72026" y2="30233"/>
                          <a14:foregroundMark x1="74920" y1="17674" x2="69132" y2="68140"/>
                          <a14:foregroundMark x1="28939" y1="50233" x2="26045" y2="79302"/>
                          <a14:foregroundMark x1="37621" y1="49535" x2="37621" y2="49535"/>
                          <a14:foregroundMark x1="34727" y1="25349" x2="34727" y2="25349"/>
                          <a14:foregroundMark x1="36656" y1="34419" x2="68167" y2="36512"/>
                          <a14:foregroundMark x1="60450" y1="43953" x2="44373" y2="45349"/>
                          <a14:foregroundMark x1="62379" y1="52326" x2="37621" y2="60698"/>
                          <a14:foregroundMark x1="61415" y1="62093" x2="25080" y2="62791"/>
                          <a14:foregroundMark x1="76849" y1="70930" x2="45338" y2="71628"/>
                          <a14:foregroundMark x1="78778" y1="80000" x2="52090" y2="80000"/>
                          <a14:foregroundMark x1="73955" y1="82791" x2="73955" y2="82791"/>
                          <a14:foregroundMark x1="75884" y1="75814" x2="75884" y2="75814"/>
                          <a14:foregroundMark x1="78778" y1="68140" x2="35691" y2="63488"/>
                          <a14:foregroundMark x1="60450" y1="42558" x2="60450" y2="42558"/>
                          <a14:foregroundMark x1="65273" y1="31628" x2="49196" y2="33023"/>
                          <a14:foregroundMark x1="19293" y1="70233" x2="19293" y2="81395"/>
                          <a14:foregroundMark x1="24116" y1="82791" x2="39550" y2="82093"/>
                          <a14:foregroundMark x1="39550" y1="75814" x2="37621" y2="69535"/>
                          <a14:foregroundMark x1="34727" y1="67674" x2="34727" y2="67674"/>
                          <a14:foregroundMark x1="69132" y1="49535" x2="46945" y2="50000"/>
                          <a14:foregroundMark x1="37621" y1="67442" x2="41479" y2="69767"/>
                          <a14:foregroundMark x1="60772" y1="67674" x2="44051" y2="68605"/>
                          <a14:foregroundMark x1="73312" y1="69070" x2="45016" y2="70233"/>
                          <a14:foregroundMark x1="43087" y1="69767" x2="43087" y2="69767"/>
                          <a14:foregroundMark x1="31190" y1="71163" x2="34084" y2="7837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138060">
              <a:off x="10172187" y="5116760"/>
              <a:ext cx="734951" cy="10161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9945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Library Workshop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72146"/>
            <a:ext cx="4281055" cy="1551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Defining the Purpose: Learning Outcomes for Research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2568" y="2007254"/>
            <a:ext cx="5625678" cy="31882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5807" y="2561563"/>
            <a:ext cx="1799642" cy="18906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1019934" y="3718127"/>
            <a:ext cx="4023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Understand learning outcomes related to information </a:t>
            </a:r>
            <a:r>
              <a:rPr lang="en-US" dirty="0" smtClean="0"/>
              <a:t>literacy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Develop </a:t>
            </a:r>
            <a:r>
              <a:rPr lang="en-US" dirty="0"/>
              <a:t>or improve information literacy learning outcomes for </a:t>
            </a:r>
            <a:r>
              <a:rPr lang="en-US" dirty="0" smtClean="0"/>
              <a:t>SLW assignments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0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Library Workshop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72145"/>
            <a:ext cx="4281055" cy="1759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Defining the Task: The Research Process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4128" y="3480321"/>
            <a:ext cx="4420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Review the research process from a student </a:t>
            </a:r>
            <a:r>
              <a:rPr lang="en-US" dirty="0" smtClean="0"/>
              <a:t>perspective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Understand </a:t>
            </a:r>
            <a:r>
              <a:rPr lang="en-US" dirty="0"/>
              <a:t>library services and resources available to student researchers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8120" y="2084832"/>
            <a:ext cx="2926080" cy="215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8120" y="4394671"/>
            <a:ext cx="2926080" cy="21755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434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Library Workshop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72146"/>
            <a:ext cx="4281055" cy="12081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dirty="0" smtClean="0"/>
              <a:t>Defining the Criteria: Assessing Student Research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24128" y="3480321"/>
            <a:ext cx="4420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/>
              <a:t>Apply the Criteria principles of Transparency in Learning and </a:t>
            </a:r>
            <a:r>
              <a:rPr lang="en-US" dirty="0" smtClean="0"/>
              <a:t>Teaching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Understand </a:t>
            </a:r>
            <a:r>
              <a:rPr lang="en-US" dirty="0"/>
              <a:t>strategies for defining criteria of successful </a:t>
            </a:r>
            <a:r>
              <a:rPr lang="en-US" dirty="0" smtClean="0"/>
              <a:t>research assignments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7096" y="2084832"/>
            <a:ext cx="2687497" cy="321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6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759417"/>
            <a:ext cx="3766088" cy="5424407"/>
          </a:xfrm>
          <a:prstGeom prst="rect">
            <a:avLst/>
          </a:prstGeom>
          <a:solidFill>
            <a:schemeClr val="accent2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cap="none" dirty="0" smtClean="0">
                <a:solidFill>
                  <a:schemeClr val="bg1"/>
                </a:solidFill>
                <a:latin typeface="+mn-lt"/>
              </a:rPr>
              <a:t>Summer Library Workshop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7200" y="2425179"/>
            <a:ext cx="682413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 smtClean="0"/>
              <a:t>“</a:t>
            </a:r>
            <a:r>
              <a:rPr lang="en-US" sz="2800" dirty="0"/>
              <a:t>Thank you for a great workshop! This is one of the most worthwhile faculty enrichment activities I have taken part in during my 10 years at NSC</a:t>
            </a:r>
            <a:r>
              <a:rPr lang="en-US" sz="2800" dirty="0" smtClean="0"/>
              <a:t>.”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05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759417"/>
            <a:ext cx="3766088" cy="5424407"/>
          </a:xfrm>
          <a:prstGeom prst="rect">
            <a:avLst/>
          </a:prstGeom>
          <a:solidFill>
            <a:schemeClr val="accent2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cap="none" dirty="0" smtClean="0">
                <a:solidFill>
                  <a:schemeClr val="bg1"/>
                </a:solidFill>
                <a:latin typeface="+mn-lt"/>
              </a:rPr>
              <a:t>Summer Library Workshop</a:t>
            </a:r>
            <a:endParaRPr lang="en-US" sz="4400" cap="none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44581" y="2563679"/>
            <a:ext cx="68241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"Incorporating real outcomes into my project for information literacy. Also, learning about the various resources available to us from the library."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344581" y="1193852"/>
            <a:ext cx="6824133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What was the most useful thing you learned at the workshop today?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0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1478"/>
            <a:ext cx="12192000" cy="16583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360181"/>
            <a:ext cx="10398123" cy="149961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n-lt"/>
              </a:rPr>
              <a:t>Nevada State College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7467" y="2318993"/>
            <a:ext cx="10436299" cy="433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00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1478"/>
            <a:ext cx="12192000" cy="16583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360181"/>
            <a:ext cx="10398123" cy="149961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n-lt"/>
              </a:rPr>
              <a:t>Future Plans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 descr="Library chairs, computers, and students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9950" y="2549236"/>
            <a:ext cx="11921201" cy="349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68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2103" y="1437589"/>
            <a:ext cx="5243714" cy="3982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Transparency ACTIVITY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-1" y="0"/>
            <a:ext cx="536171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45533" y="685800"/>
            <a:ext cx="3779085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solidFill>
                  <a:schemeClr val="bg1"/>
                </a:solidFill>
              </a:rPr>
              <a:t>Transparency ACTIVITY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45533" y="2286000"/>
            <a:ext cx="4936067" cy="3931920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FFFFF"/>
                </a:solidFill>
              </a:rPr>
              <a:t>Look at the </a:t>
            </a:r>
            <a:r>
              <a:rPr lang="en-US" sz="2400" dirty="0" smtClean="0">
                <a:solidFill>
                  <a:srgbClr val="FFFFFF"/>
                </a:solidFill>
              </a:rPr>
              <a:t>less transparent Psychology </a:t>
            </a:r>
            <a:r>
              <a:rPr lang="en-US" sz="2400" dirty="0">
                <a:solidFill>
                  <a:srgbClr val="FFFFFF"/>
                </a:solidFill>
              </a:rPr>
              <a:t>101 sample </a:t>
            </a:r>
            <a:r>
              <a:rPr lang="en-US" sz="2400" dirty="0" smtClean="0">
                <a:solidFill>
                  <a:srgbClr val="FFFFFF"/>
                </a:solidFill>
              </a:rPr>
              <a:t>assignment</a:t>
            </a:r>
            <a:r>
              <a:rPr lang="en-US" sz="2400" dirty="0">
                <a:solidFill>
                  <a:srgbClr val="FFFFFF"/>
                </a:solidFill>
              </a:rPr>
              <a:t>: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rgbClr val="FFFFFF"/>
              </a:solidFill>
            </a:endParaRPr>
          </a:p>
          <a:p>
            <a:pPr marL="234950" indent="-227013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</a:rPr>
              <a:t>Can you clearly identify the </a:t>
            </a:r>
            <a:r>
              <a:rPr lang="en-US" sz="2400" dirty="0" smtClean="0">
                <a:solidFill>
                  <a:srgbClr val="FFFFFF"/>
                </a:solidFill>
              </a:rPr>
              <a:t>purpose, task, and criteria?</a:t>
            </a:r>
          </a:p>
          <a:p>
            <a:pPr marL="234950" indent="-227013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endParaRPr lang="en-US" sz="2400" dirty="0">
              <a:solidFill>
                <a:srgbClr val="FFFFFF"/>
              </a:solidFill>
            </a:endParaRPr>
          </a:p>
          <a:p>
            <a:pPr marL="234950" indent="-227013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FFFFFF"/>
                </a:solidFill>
              </a:rPr>
              <a:t>How </a:t>
            </a:r>
            <a:r>
              <a:rPr lang="en-US" sz="2400" dirty="0">
                <a:solidFill>
                  <a:srgbClr val="FFFFFF"/>
                </a:solidFill>
              </a:rPr>
              <a:t>could you make </a:t>
            </a:r>
            <a:r>
              <a:rPr lang="en-US" sz="2400" dirty="0" smtClean="0">
                <a:solidFill>
                  <a:srgbClr val="FFFFFF"/>
                </a:solidFill>
              </a:rPr>
              <a:t>the purpose, task, and criteria more </a:t>
            </a:r>
            <a:r>
              <a:rPr lang="en-US" sz="2400" dirty="0">
                <a:solidFill>
                  <a:srgbClr val="FFFFFF"/>
                </a:solidFill>
              </a:rPr>
              <a:t>transparent?</a:t>
            </a:r>
          </a:p>
        </p:txBody>
      </p:sp>
    </p:spTree>
    <p:extLst>
      <p:ext uri="{BB962C8B-B14F-4D97-AF65-F5344CB8AC3E}">
        <p14:creationId xmlns:p14="http://schemas.microsoft.com/office/powerpoint/2010/main" val="192937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524" y="728319"/>
            <a:ext cx="4966873" cy="54013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536170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5533" y="2286000"/>
            <a:ext cx="4936067" cy="3931920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FFFFFF"/>
                </a:solidFill>
              </a:rPr>
              <a:t>Look at the </a:t>
            </a:r>
            <a:r>
              <a:rPr lang="en-US" sz="2400" dirty="0" smtClean="0">
                <a:solidFill>
                  <a:srgbClr val="FFFFFF"/>
                </a:solidFill>
              </a:rPr>
              <a:t>more transparent Psychology 101 </a:t>
            </a:r>
            <a:r>
              <a:rPr lang="en-US" sz="2400" dirty="0">
                <a:solidFill>
                  <a:srgbClr val="FFFFFF"/>
                </a:solidFill>
              </a:rPr>
              <a:t>sample </a:t>
            </a:r>
            <a:r>
              <a:rPr lang="en-US" sz="2400" dirty="0" smtClean="0">
                <a:solidFill>
                  <a:srgbClr val="FFFFFF"/>
                </a:solidFill>
              </a:rPr>
              <a:t>assignment</a:t>
            </a:r>
            <a:r>
              <a:rPr lang="en-US" sz="2400" dirty="0">
                <a:solidFill>
                  <a:srgbClr val="FFFFFF"/>
                </a:solidFill>
              </a:rPr>
              <a:t>:</a:t>
            </a:r>
          </a:p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dirty="0">
              <a:solidFill>
                <a:srgbClr val="FFFFFF"/>
              </a:solidFill>
            </a:endParaRPr>
          </a:p>
          <a:p>
            <a:pPr marL="234950" indent="-227013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FFFFFF"/>
                </a:solidFill>
              </a:rPr>
              <a:t>Have the purpose, task, and criteria been clearly identified?</a:t>
            </a:r>
          </a:p>
          <a:p>
            <a:pPr marL="234950" indent="-227013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endParaRPr lang="en-US" sz="2400" dirty="0" smtClean="0">
              <a:solidFill>
                <a:srgbClr val="FFFFFF"/>
              </a:solidFill>
            </a:endParaRPr>
          </a:p>
          <a:p>
            <a:pPr marL="234950" indent="-227013"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defRPr/>
            </a:pPr>
            <a:r>
              <a:rPr lang="en-US" sz="2400" dirty="0" smtClean="0">
                <a:solidFill>
                  <a:srgbClr val="FFFFFF"/>
                </a:solidFill>
              </a:rPr>
              <a:t>How </a:t>
            </a:r>
            <a:r>
              <a:rPr lang="en-US" sz="2400" dirty="0">
                <a:solidFill>
                  <a:srgbClr val="FFFFFF"/>
                </a:solidFill>
              </a:rPr>
              <a:t>could you make this assignment </a:t>
            </a:r>
            <a:r>
              <a:rPr lang="en-US" sz="2400" dirty="0" smtClean="0">
                <a:solidFill>
                  <a:srgbClr val="FFFFFF"/>
                </a:solidFill>
              </a:rPr>
              <a:t>even more </a:t>
            </a:r>
            <a:r>
              <a:rPr lang="en-US" sz="2400" dirty="0">
                <a:solidFill>
                  <a:srgbClr val="FFFFFF"/>
                </a:solidFill>
              </a:rPr>
              <a:t>transparent?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33" y="585215"/>
            <a:ext cx="3779085" cy="1499616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Transparency </a:t>
            </a:r>
            <a:r>
              <a:rPr lang="en-US" sz="4800" dirty="0" smtClean="0">
                <a:solidFill>
                  <a:schemeClr val="bg1"/>
                </a:solidFill>
              </a:rPr>
              <a:t>Activity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3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15943"/>
            <a:ext cx="9720072" cy="1499616"/>
          </a:xfrm>
        </p:spPr>
        <p:txBody>
          <a:bodyPr/>
          <a:lstStyle/>
          <a:p>
            <a:r>
              <a:rPr lang="en-US" dirty="0" smtClean="0"/>
              <a:t>Additional Resources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24128" y="1759527"/>
            <a:ext cx="10958945" cy="4932219"/>
          </a:xfrm>
        </p:spPr>
        <p:txBody>
          <a:bodyPr>
            <a:noAutofit/>
          </a:bodyPr>
          <a:lstStyle/>
          <a:p>
            <a:r>
              <a:rPr lang="en-US" sz="1500" dirty="0"/>
              <a:t>Association of American Colleges &amp; Universities. (2014, July 31). </a:t>
            </a:r>
            <a:r>
              <a:rPr lang="en-US" sz="1500" i="1" dirty="0"/>
              <a:t>Information literacy VALUE rubric</a:t>
            </a:r>
            <a:r>
              <a:rPr lang="en-US" sz="1500" dirty="0"/>
              <a:t> [Text]. Retrieved from </a:t>
            </a:r>
            <a:r>
              <a:rPr lang="en-US" sz="1500" dirty="0" smtClean="0"/>
              <a:t>	</a:t>
            </a:r>
            <a:r>
              <a:rPr lang="en-US" sz="1500" u="sng" dirty="0" smtClean="0">
                <a:hlinkClick r:id="rId3"/>
              </a:rPr>
              <a:t>https</a:t>
            </a:r>
            <a:r>
              <a:rPr lang="en-US" sz="1500" u="sng" dirty="0">
                <a:hlinkClick r:id="rId3"/>
              </a:rPr>
              <a:t>://www.aacu.org/value/rubrics/information-literacy</a:t>
            </a:r>
            <a:endParaRPr lang="en-US" sz="1500" dirty="0"/>
          </a:p>
          <a:p>
            <a:r>
              <a:rPr lang="en-US" sz="1500" dirty="0"/>
              <a:t>Hart Research Associates. (2015). </a:t>
            </a:r>
            <a:r>
              <a:rPr lang="en-US" sz="1500" i="1" dirty="0"/>
              <a:t>Falling short? College learning and career success</a:t>
            </a:r>
            <a:r>
              <a:rPr lang="en-US" sz="1500" dirty="0"/>
              <a:t>. Washington, DC: Association of American </a:t>
            </a:r>
            <a:r>
              <a:rPr lang="en-US" sz="1500" dirty="0" smtClean="0"/>
              <a:t>Colleges </a:t>
            </a:r>
            <a:r>
              <a:rPr lang="en-US" sz="1500" dirty="0"/>
              <a:t>and </a:t>
            </a:r>
            <a:r>
              <a:rPr lang="en-US" sz="1500" dirty="0" smtClean="0"/>
              <a:t>	Universities</a:t>
            </a:r>
            <a:r>
              <a:rPr lang="en-US" sz="1500" dirty="0"/>
              <a:t>. </a:t>
            </a:r>
            <a:r>
              <a:rPr lang="en-US" sz="1500" dirty="0" smtClean="0"/>
              <a:t>Retrieved </a:t>
            </a:r>
            <a:r>
              <a:rPr lang="en-US" sz="1500" dirty="0"/>
              <a:t>from </a:t>
            </a:r>
            <a:r>
              <a:rPr lang="en-US" sz="1500" u="sng" dirty="0" smtClean="0">
                <a:hlinkClick r:id="rId4"/>
              </a:rPr>
              <a:t>https</a:t>
            </a:r>
            <a:r>
              <a:rPr lang="en-US" sz="1500" u="sng" dirty="0">
                <a:hlinkClick r:id="rId4"/>
              </a:rPr>
              <a:t>://</a:t>
            </a:r>
            <a:r>
              <a:rPr lang="en-US" sz="1500" u="sng" dirty="0" smtClean="0">
                <a:hlinkClick r:id="rId4"/>
              </a:rPr>
              <a:t>www.aacu.org/sites/default/files/files/LEAP/2015employerstudentsurvey.pdf</a:t>
            </a:r>
            <a:endParaRPr lang="en-US" sz="1500" dirty="0"/>
          </a:p>
          <a:p>
            <a:r>
              <a:rPr lang="en-US" sz="1500" dirty="0" smtClean="0"/>
              <a:t>Head</a:t>
            </a:r>
            <a:r>
              <a:rPr lang="en-US" sz="1500" dirty="0"/>
              <a:t>, A.J, &amp; Eisenberg, M. (2010). </a:t>
            </a:r>
            <a:r>
              <a:rPr lang="en-US" sz="1500" i="1" dirty="0"/>
              <a:t>Truth be told: How college students evaluate and use information in the digital age. </a:t>
            </a:r>
            <a:r>
              <a:rPr lang="en-US" sz="1500" dirty="0"/>
              <a:t>Project </a:t>
            </a:r>
            <a:r>
              <a:rPr lang="en-US" sz="1500" dirty="0" smtClean="0"/>
              <a:t>	Information Literacy Progress Report</a:t>
            </a:r>
            <a:r>
              <a:rPr lang="en-US" sz="1500" dirty="0"/>
              <a:t>. Retrieved from </a:t>
            </a:r>
            <a:r>
              <a:rPr lang="en-US" sz="1500" u="sng" dirty="0" smtClean="0">
                <a:hlinkClick r:id="rId5"/>
              </a:rPr>
              <a:t>http://</a:t>
            </a:r>
            <a:r>
              <a:rPr lang="en-US" sz="1500" u="sng" dirty="0">
                <a:hlinkClick r:id="rId5"/>
              </a:rPr>
              <a:t>projectinfolit.org/images/pdfs/pil_fall2010_survey_fullreport1.pdf</a:t>
            </a:r>
            <a:endParaRPr lang="en-US" sz="1500" dirty="0"/>
          </a:p>
          <a:p>
            <a:r>
              <a:rPr lang="en-US" sz="1500" dirty="0" smtClean="0"/>
              <a:t>Ithaka </a:t>
            </a:r>
            <a:r>
              <a:rPr lang="en-US" sz="1500" dirty="0"/>
              <a:t>S+R. (2014a). </a:t>
            </a:r>
            <a:r>
              <a:rPr lang="en-US" sz="1500" i="1" dirty="0"/>
              <a:t>Nevada State College faculty survey: Report of findings</a:t>
            </a:r>
            <a:r>
              <a:rPr lang="en-US" sz="1500" dirty="0"/>
              <a:t>. Henderson, NV: Nevada State College.</a:t>
            </a:r>
          </a:p>
          <a:p>
            <a:r>
              <a:rPr lang="en-US" sz="1500" dirty="0"/>
              <a:t>Ithaka S+R. (2014b). </a:t>
            </a:r>
            <a:r>
              <a:rPr lang="en-US" sz="1500" i="1" dirty="0"/>
              <a:t>Nevada State College student survey: Report of findings</a:t>
            </a:r>
            <a:r>
              <a:rPr lang="en-US" sz="1500" dirty="0"/>
              <a:t>. Henderson, NV: Nevada State College</a:t>
            </a:r>
            <a:r>
              <a:rPr lang="en-US" sz="1500" dirty="0" smtClean="0"/>
              <a:t>.</a:t>
            </a:r>
          </a:p>
          <a:p>
            <a:r>
              <a:rPr lang="en-US" sz="1500" dirty="0" smtClean="0"/>
              <a:t>Nevada State College (2016). </a:t>
            </a:r>
            <a:r>
              <a:rPr lang="en-US" sz="1500" i="1" dirty="0" smtClean="0"/>
              <a:t>Facts &amp; figures</a:t>
            </a:r>
            <a:r>
              <a:rPr lang="en-US" sz="1500" dirty="0" smtClean="0"/>
              <a:t>. </a:t>
            </a:r>
            <a:r>
              <a:rPr lang="en-US" sz="1500" dirty="0"/>
              <a:t>Retrieved from </a:t>
            </a:r>
            <a:r>
              <a:rPr lang="en-US" sz="1500" dirty="0">
                <a:hlinkClick r:id="rId6"/>
              </a:rPr>
              <a:t>http://</a:t>
            </a:r>
            <a:r>
              <a:rPr lang="en-US" sz="1500" dirty="0" smtClean="0">
                <a:hlinkClick r:id="rId6"/>
              </a:rPr>
              <a:t>nsc.edu/about/facts-and-figures/index.aspx</a:t>
            </a:r>
            <a:r>
              <a:rPr lang="en-US" sz="1500" dirty="0" smtClean="0"/>
              <a:t>.</a:t>
            </a:r>
            <a:endParaRPr lang="en-US" sz="1500" dirty="0"/>
          </a:p>
          <a:p>
            <a:r>
              <a:rPr lang="en-US" sz="1500" dirty="0" smtClean="0"/>
              <a:t>Winkelmes</a:t>
            </a:r>
            <a:r>
              <a:rPr lang="en-US" sz="1500" dirty="0"/>
              <a:t>, M.-A. (2013). Transparent assignment template. University of Nevada, Las Vegas. Retrieved from </a:t>
            </a:r>
            <a:r>
              <a:rPr lang="en-US" sz="1500" dirty="0" smtClean="0"/>
              <a:t>	</a:t>
            </a:r>
            <a:r>
              <a:rPr lang="en-US" sz="1500" u="sng" dirty="0" smtClean="0">
                <a:hlinkClick r:id="rId7"/>
              </a:rPr>
              <a:t>https</a:t>
            </a:r>
            <a:r>
              <a:rPr lang="en-US" sz="1500" u="sng" dirty="0">
                <a:hlinkClick r:id="rId7"/>
              </a:rPr>
              <a:t>://www.unlv.edu/sites/default/files/page_files/27/Provost-Faculty-TransparentAssgntTemplate-2016.pdf</a:t>
            </a:r>
            <a:endParaRPr lang="en-US" sz="1500" dirty="0"/>
          </a:p>
          <a:p>
            <a:r>
              <a:rPr lang="en-US" sz="1500" dirty="0"/>
              <a:t>Winkelmes, M.-A. (2015). Transparency in Learning and Teaching Project. Retrieved from </a:t>
            </a:r>
            <a:r>
              <a:rPr lang="en-US" sz="1500" dirty="0" smtClean="0"/>
              <a:t>	</a:t>
            </a:r>
            <a:r>
              <a:rPr lang="en-US" sz="1500" u="sng" dirty="0" smtClean="0">
                <a:hlinkClick r:id="rId8"/>
              </a:rPr>
              <a:t>http</a:t>
            </a:r>
            <a:r>
              <a:rPr lang="en-US" sz="1500" u="sng" dirty="0">
                <a:hlinkClick r:id="rId8"/>
              </a:rPr>
              <a:t>://www.unlv.edu/provost/teachingandlearning</a:t>
            </a:r>
            <a:endParaRPr lang="en-US" sz="1500" dirty="0"/>
          </a:p>
          <a:p>
            <a:r>
              <a:rPr lang="en-US" sz="1500" dirty="0"/>
              <a:t>Winkelmes, M.-A., Bernacki, M., Butler, J., Zochowski, M., Golanics, J., &amp; Weavil, K. H. (2016). A teaching intervention that increases </a:t>
            </a:r>
            <a:r>
              <a:rPr lang="en-US" sz="1500" dirty="0" smtClean="0"/>
              <a:t>	underserved </a:t>
            </a:r>
            <a:r>
              <a:rPr lang="en-US" sz="1500" dirty="0"/>
              <a:t>college </a:t>
            </a:r>
            <a:r>
              <a:rPr lang="en-US" sz="1500" dirty="0" smtClean="0"/>
              <a:t>students</a:t>
            </a:r>
            <a:r>
              <a:rPr lang="en-US" sz="1500" dirty="0"/>
              <a:t>’ success. </a:t>
            </a:r>
            <a:r>
              <a:rPr lang="en-US" sz="1500" i="1" dirty="0"/>
              <a:t>Peer Review</a:t>
            </a:r>
            <a:r>
              <a:rPr lang="en-US" sz="1500" dirty="0"/>
              <a:t>, </a:t>
            </a:r>
            <a:r>
              <a:rPr lang="en-US" sz="1500" i="1" dirty="0"/>
              <a:t>16</a:t>
            </a:r>
            <a:r>
              <a:rPr lang="en-US" sz="1500" dirty="0"/>
              <a:t>(1/2). Retrieved </a:t>
            </a:r>
            <a:r>
              <a:rPr lang="en-US" sz="1500" dirty="0" smtClean="0"/>
              <a:t>from 	</a:t>
            </a:r>
            <a:r>
              <a:rPr lang="en-US" sz="1500" u="sng" dirty="0" smtClean="0">
                <a:hlinkClick r:id="rId9"/>
              </a:rPr>
              <a:t>https</a:t>
            </a:r>
            <a:r>
              <a:rPr lang="en-US" sz="1500" u="sng" dirty="0">
                <a:hlinkClick r:id="rId9"/>
              </a:rPr>
              <a:t>://</a:t>
            </a:r>
            <a:r>
              <a:rPr lang="en-US" sz="1500" u="sng" dirty="0" smtClean="0">
                <a:hlinkClick r:id="rId9"/>
              </a:rPr>
              <a:t>www.aacu.org/peerreview/2016/winterspring/Winkelmes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83412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1478"/>
            <a:ext cx="12192000" cy="16583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360181"/>
            <a:ext cx="10398123" cy="1499616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+mn-lt"/>
              </a:rPr>
              <a:t>NSC Student Population</a:t>
            </a:r>
            <a:endParaRPr lang="en-US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2" descr="SC_2016_Provost Profile Cover 2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94073" y="2018500"/>
            <a:ext cx="3926942" cy="464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7818" y="2018500"/>
            <a:ext cx="7550727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3400" dirty="0"/>
              <a:t>61</a:t>
            </a:r>
            <a:r>
              <a:rPr lang="en-US" sz="3400" dirty="0" smtClean="0"/>
              <a:t>% are first generation students</a:t>
            </a:r>
            <a:endParaRPr lang="en-US" sz="3400" dirty="0"/>
          </a:p>
          <a:p>
            <a:pPr marL="285750" indent="-285750">
              <a:buFont typeface="Arial" charset="0"/>
              <a:buChar char="•"/>
            </a:pPr>
            <a:r>
              <a:rPr lang="en-US" sz="3400" dirty="0" smtClean="0"/>
              <a:t>50</a:t>
            </a:r>
            <a:r>
              <a:rPr lang="en-US" sz="3400" dirty="0"/>
              <a:t>% from culturally diverse </a:t>
            </a:r>
            <a:r>
              <a:rPr lang="en-US" sz="3400" dirty="0" smtClean="0"/>
              <a:t>backgrounds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400" dirty="0" smtClean="0"/>
              <a:t>A </a:t>
            </a:r>
            <a:r>
              <a:rPr lang="en-US" sz="3400" dirty="0"/>
              <a:t>Minority Serving Institution</a:t>
            </a:r>
          </a:p>
          <a:p>
            <a:pPr marL="285750" indent="-285750">
              <a:buFont typeface="Arial" charset="0"/>
              <a:buChar char="•"/>
            </a:pPr>
            <a:r>
              <a:rPr lang="en-US" sz="3400" dirty="0"/>
              <a:t>Emerging Hispanic Serving </a:t>
            </a:r>
            <a:r>
              <a:rPr lang="en-US" sz="3400" dirty="0" smtClean="0"/>
              <a:t>Institution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05685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7418" y="0"/>
            <a:ext cx="1137458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943" r="89964">
                        <a14:foregroundMark x1="9677" y1="49348" x2="28853" y2="42391"/>
                        <a14:foregroundMark x1="37634" y1="51304" x2="26882" y2="45870"/>
                        <a14:foregroundMark x1="38530" y1="60217" x2="21147" y2="58478"/>
                        <a14:foregroundMark x1="33692" y1="28261" x2="29391" y2="37174"/>
                        <a14:foregroundMark x1="46595" y1="41957" x2="47491" y2="12391"/>
                        <a14:foregroundMark x1="61290" y1="41522" x2="61290" y2="41522"/>
                        <a14:foregroundMark x1="63262" y1="39565" x2="63262" y2="39565"/>
                        <a14:foregroundMark x1="64337" y1="37609" x2="64337" y2="37609"/>
                        <a14:foregroundMark x1="65591" y1="36304" x2="65591" y2="36304"/>
                        <a14:foregroundMark x1="61470" y1="40000" x2="63082" y2="410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627" y="415521"/>
            <a:ext cx="6444712" cy="53128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7313" y="809785"/>
            <a:ext cx="53004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ea typeface="Bangla Sangam MN" charset="0"/>
                <a:cs typeface="Bangla Sangam MN" charset="0"/>
              </a:rPr>
              <a:t>	</a:t>
            </a:r>
            <a:r>
              <a:rPr lang="en-US" sz="5400" dirty="0" smtClean="0">
                <a:solidFill>
                  <a:schemeClr val="bg1"/>
                </a:solidFill>
                <a:ea typeface="Bangla Sangam MN" charset="0"/>
                <a:cs typeface="Bangla Sangam MN" charset="0"/>
              </a:rPr>
              <a:t>86% </a:t>
            </a:r>
            <a:r>
              <a:rPr lang="en-US" sz="3600" dirty="0" smtClean="0">
                <a:solidFill>
                  <a:schemeClr val="bg1"/>
                </a:solidFill>
                <a:ea typeface="Bangla Sangam MN" charset="0"/>
                <a:cs typeface="Bangla Sangam MN" charset="0"/>
              </a:rPr>
              <a:t>of </a:t>
            </a:r>
            <a:r>
              <a:rPr lang="en-US" sz="3600" dirty="0">
                <a:solidFill>
                  <a:schemeClr val="bg1"/>
                </a:solidFill>
                <a:ea typeface="Bangla Sangam MN" charset="0"/>
                <a:cs typeface="Bangla Sangam MN" charset="0"/>
              </a:rPr>
              <a:t>NSC students agree that improving their critical thinking and problem solving skills is an important or very important goal of their college experience.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2032" y="5051258"/>
            <a:ext cx="2931893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ea typeface="Bangla Sangam MN" charset="0"/>
                <a:cs typeface="Bangla Sangam MN" charset="0"/>
              </a:rPr>
              <a:t>NSC </a:t>
            </a:r>
            <a:r>
              <a:rPr lang="en-US" sz="2000" dirty="0" smtClean="0">
                <a:solidFill>
                  <a:schemeClr val="bg1"/>
                </a:solidFill>
                <a:ea typeface="Bangla Sangam MN" charset="0"/>
                <a:cs typeface="Bangla Sangam MN" charset="0"/>
              </a:rPr>
              <a:t>Student </a:t>
            </a:r>
            <a:r>
              <a:rPr lang="en-US" sz="2000" dirty="0">
                <a:solidFill>
                  <a:schemeClr val="bg1"/>
                </a:solidFill>
                <a:ea typeface="Bangla Sangam MN" charset="0"/>
                <a:cs typeface="Bangla Sangam MN" charset="0"/>
              </a:rPr>
              <a:t>Ithaka Survey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69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3127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2093" y1="50437" x2="12093" y2="50437"/>
                        <a14:foregroundMark x1="21860" y1="31659" x2="21860" y2="31659"/>
                        <a14:foregroundMark x1="26744" y1="26419" x2="26744" y2="26419"/>
                        <a14:foregroundMark x1="31860" y1="29476" x2="31860" y2="29476"/>
                        <a14:foregroundMark x1="45349" y1="18122" x2="45349" y2="18122"/>
                        <a14:foregroundMark x1="44651" y1="21397" x2="44651" y2="21397"/>
                        <a14:foregroundMark x1="44186" y1="25109" x2="44186" y2="25109"/>
                        <a14:foregroundMark x1="57674" y1="46070" x2="57674" y2="46070"/>
                        <a14:foregroundMark x1="55349" y1="43013" x2="55349" y2="43013"/>
                        <a14:foregroundMark x1="23023" y1="62445" x2="23023" y2="62445"/>
                        <a14:foregroundMark x1="23488" y1="63319" x2="23488" y2="63319"/>
                        <a14:foregroundMark x1="21395" y1="62227" x2="21395" y2="62227"/>
                        <a14:foregroundMark x1="19070" y1="51310" x2="19070" y2="51310"/>
                        <a14:foregroundMark x1="25581" y1="42358" x2="25581" y2="42358"/>
                        <a14:foregroundMark x1="30233" y1="58079" x2="15349" y2="47380"/>
                        <a14:foregroundMark x1="52326" y1="57860" x2="52326" y2="57860"/>
                        <a14:foregroundMark x1="53256" y1="68996" x2="53256" y2="68996"/>
                        <a14:foregroundMark x1="42791" y1="47162" x2="73721" y2="44541"/>
                        <a14:foregroundMark x1="63488" y1="50000" x2="63488" y2="50000"/>
                        <a14:foregroundMark x1="17907" y1="23362" x2="17907" y2="23362"/>
                        <a14:foregroundMark x1="21163" y1="26638" x2="21163" y2="26638"/>
                        <a14:foregroundMark x1="21628" y1="20742" x2="21628" y2="20742"/>
                        <a14:foregroundMark x1="15349" y1="26419" x2="15349" y2="26419"/>
                        <a14:foregroundMark x1="33721" y1="14847" x2="73023" y2="325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1000" y="535447"/>
            <a:ext cx="5461000" cy="5816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87771" y="788281"/>
            <a:ext cx="585842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ea typeface="Bangla Sangam MN" charset="0"/>
                <a:cs typeface="Bangla Sangam MN" charset="0"/>
              </a:rPr>
              <a:t>63%</a:t>
            </a:r>
            <a:r>
              <a:rPr lang="en-US" sz="5400" dirty="0">
                <a:ea typeface="Bangla Sangam MN" charset="0"/>
                <a:cs typeface="Bangla Sangam MN" charset="0"/>
              </a:rPr>
              <a:t>	</a:t>
            </a:r>
            <a:r>
              <a:rPr lang="en-US" sz="3200" dirty="0" smtClean="0">
                <a:ea typeface="Bangla Sangam MN" charset="0"/>
                <a:cs typeface="Bangla Sangam MN" charset="0"/>
              </a:rPr>
              <a:t> </a:t>
            </a:r>
            <a:r>
              <a:rPr lang="en-US" sz="3600" dirty="0" smtClean="0">
                <a:ea typeface="Bangla Sangam MN" charset="0"/>
                <a:cs typeface="Bangla Sangam MN" charset="0"/>
              </a:rPr>
              <a:t>of </a:t>
            </a:r>
            <a:r>
              <a:rPr lang="en-US" sz="3600" dirty="0">
                <a:ea typeface="Bangla Sangam MN" charset="0"/>
                <a:cs typeface="Bangla Sangam MN" charset="0"/>
              </a:rPr>
              <a:t>NSC Faculty </a:t>
            </a:r>
            <a:r>
              <a:rPr lang="en-US" sz="3600" dirty="0" smtClean="0">
                <a:ea typeface="Bangla Sangam MN" charset="0"/>
                <a:cs typeface="Bangla Sangam MN" charset="0"/>
              </a:rPr>
              <a:t>strongly agree </a:t>
            </a:r>
            <a:r>
              <a:rPr lang="en-US" sz="3600" dirty="0">
                <a:ea typeface="Bangla Sangam MN" charset="0"/>
                <a:cs typeface="Bangla Sangam MN" charset="0"/>
              </a:rPr>
              <a:t>that </a:t>
            </a:r>
            <a:r>
              <a:rPr lang="en-US" sz="3600" dirty="0"/>
              <a:t>improving students’ research skills related to locating and evaluating scholarly information is an important educational goal for the courses they teach.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29075" y="5155213"/>
            <a:ext cx="2887906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ea typeface="Bangla Sangam MN" charset="0"/>
                <a:cs typeface="Bangla Sangam MN" charset="0"/>
              </a:rPr>
              <a:t>NSC </a:t>
            </a:r>
            <a:r>
              <a:rPr lang="en-US" sz="2000" dirty="0" smtClean="0">
                <a:ea typeface="Bangla Sangam MN" charset="0"/>
                <a:cs typeface="Bangla Sangam MN" charset="0"/>
              </a:rPr>
              <a:t>Faculty </a:t>
            </a:r>
            <a:r>
              <a:rPr lang="en-US" sz="2000" dirty="0">
                <a:ea typeface="Bangla Sangam MN" charset="0"/>
                <a:cs typeface="Bangla Sangam MN" charset="0"/>
              </a:rPr>
              <a:t>Ithaka Survey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28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70485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+mj-lt"/>
                <a:ea typeface="Tw Cen MT Condensed Extra Bold" charset="0"/>
                <a:cs typeface="Tw Cen MT Condensed Extra Bold" charset="0"/>
              </a:rPr>
              <a:t>Summer Library Workshop</a:t>
            </a:r>
            <a:endParaRPr lang="en-US" sz="7200" dirty="0">
              <a:latin typeface="+mj-lt"/>
              <a:ea typeface="Tw Cen MT Condensed Extra Bold" charset="0"/>
              <a:cs typeface="Tw Cen MT Condensed Extra Bold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57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6066818" cy="1499616"/>
          </a:xfrm>
        </p:spPr>
        <p:txBody>
          <a:bodyPr>
            <a:normAutofit/>
          </a:bodyPr>
          <a:lstStyle/>
          <a:p>
            <a:r>
              <a:rPr lang="en-US" dirty="0"/>
              <a:t>Transparency in Learning &amp;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0"/>
            <a:ext cx="6066818" cy="4023360"/>
          </a:xfrm>
        </p:spPr>
        <p:txBody>
          <a:bodyPr>
            <a:normAutofit/>
          </a:bodyPr>
          <a:lstStyle/>
          <a:p>
            <a:r>
              <a:rPr lang="en-US" sz="3200" dirty="0"/>
              <a:t>Transparent teaching methods help students understand </a:t>
            </a:r>
            <a:r>
              <a:rPr lang="en-US" sz="3200" i="1" dirty="0"/>
              <a:t>how</a:t>
            </a:r>
            <a:r>
              <a:rPr lang="en-US" sz="3200" dirty="0"/>
              <a:t> and </a:t>
            </a:r>
            <a:r>
              <a:rPr lang="en-US" sz="3200" i="1" dirty="0"/>
              <a:t>why</a:t>
            </a:r>
            <a:r>
              <a:rPr lang="en-US" sz="3200" dirty="0"/>
              <a:t> they are learning course content in particular ways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7206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2759836" y="2398023"/>
            <a:ext cx="2746683" cy="956831"/>
          </a:xfrm>
        </p:spPr>
        <p:txBody>
          <a:bodyPr anchor="ctr"/>
          <a:lstStyle/>
          <a:p>
            <a:pPr marL="231775" indent="-231775">
              <a:buFont typeface="Arial" charset="0"/>
              <a:buChar char="•"/>
            </a:pPr>
            <a:r>
              <a:rPr lang="en-US" dirty="0" smtClean="0"/>
              <a:t>Skills practiced</a:t>
            </a:r>
          </a:p>
          <a:p>
            <a:pPr marL="231775" indent="-231775">
              <a:buFont typeface="Arial" charset="0"/>
              <a:buChar char="•"/>
            </a:pPr>
            <a:r>
              <a:rPr lang="en-US" dirty="0" smtClean="0"/>
              <a:t>Knowledge gained</a:t>
            </a:r>
            <a:endParaRPr lang="en-US" dirty="0"/>
          </a:p>
        </p:txBody>
      </p:sp>
      <p:sp>
        <p:nvSpPr>
          <p:cNvPr id="14" name="Content Placeholder 9"/>
          <p:cNvSpPr>
            <a:spLocks noGrp="1"/>
          </p:cNvSpPr>
          <p:nvPr>
            <p:ph sz="half" idx="2"/>
          </p:nvPr>
        </p:nvSpPr>
        <p:spPr>
          <a:xfrm>
            <a:off x="2797236" y="4688612"/>
            <a:ext cx="2746683" cy="947651"/>
          </a:xfrm>
        </p:spPr>
        <p:txBody>
          <a:bodyPr anchor="ctr">
            <a:normAutofit/>
          </a:bodyPr>
          <a:lstStyle/>
          <a:p>
            <a:pPr marL="231775" indent="-231775">
              <a:buFont typeface="Arial" charset="0"/>
              <a:buChar char="•"/>
            </a:pPr>
            <a:r>
              <a:rPr lang="en-US" dirty="0"/>
              <a:t>What students will do</a:t>
            </a:r>
          </a:p>
          <a:p>
            <a:pPr marL="231775" indent="-231775">
              <a:buFont typeface="Arial" charset="0"/>
              <a:buChar char="•"/>
            </a:pPr>
            <a:r>
              <a:rPr lang="en-US" dirty="0"/>
              <a:t>How to do it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half" idx="2"/>
          </p:nvPr>
        </p:nvSpPr>
        <p:spPr>
          <a:xfrm>
            <a:off x="8212562" y="3393847"/>
            <a:ext cx="3415858" cy="1329892"/>
          </a:xfrm>
        </p:spPr>
        <p:txBody>
          <a:bodyPr anchor="ctr"/>
          <a:lstStyle/>
          <a:p>
            <a:pPr marL="231775" indent="-231775">
              <a:buFont typeface="Arial" charset="0"/>
              <a:buChar char="•"/>
            </a:pPr>
            <a:r>
              <a:rPr lang="en-US" dirty="0"/>
              <a:t>What excellence looks like</a:t>
            </a:r>
          </a:p>
          <a:p>
            <a:pPr marL="231775" indent="-231775">
              <a:buFont typeface="Arial" charset="0"/>
              <a:buChar char="•"/>
            </a:pPr>
            <a:r>
              <a:rPr lang="en-US" dirty="0"/>
              <a:t>Criteria provided in </a:t>
            </a:r>
            <a:r>
              <a:rPr lang="en-US" dirty="0" smtClean="0"/>
              <a:t>advance</a:t>
            </a:r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4128" y="585216"/>
            <a:ext cx="873501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Transparency in Learning &amp; Teaching</a:t>
            </a: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75309" y="1725126"/>
            <a:ext cx="2350640" cy="2286000"/>
            <a:chOff x="162522" y="2971110"/>
            <a:chExt cx="3517119" cy="3420397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348" b="97640" l="1932" r="97464">
                          <a14:foregroundMark x1="47826" y1="12547" x2="47826" y2="12547"/>
                          <a14:foregroundMark x1="67029" y1="13043" x2="67029" y2="13043"/>
                          <a14:foregroundMark x1="58213" y1="10311" x2="58213" y2="10311"/>
                          <a14:foregroundMark x1="53019" y1="9317" x2="38889" y2="113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2522" y="2971110"/>
              <a:ext cx="3517119" cy="3420397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745588" y="4231977"/>
              <a:ext cx="2350985" cy="96706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3600" cap="all" spc="200" dirty="0" smtClean="0">
                  <a:solidFill>
                    <a:srgbClr val="004A78"/>
                  </a:solidFill>
                  <a:latin typeface="Tw Cen MT Condensed" panose="020B0606020104020203"/>
                </a:rPr>
                <a:t>PURPOSE</a:t>
              </a:r>
              <a:endParaRPr lang="en-US" sz="1100" dirty="0">
                <a:solidFill>
                  <a:srgbClr val="004A78"/>
                </a:solidFill>
              </a:endParaRPr>
            </a:p>
          </p:txBody>
        </p:sp>
      </p:grp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5702920" y="2876489"/>
            <a:ext cx="2350641" cy="2286000"/>
            <a:chOff x="8479054" y="2964945"/>
            <a:chExt cx="3517119" cy="3420397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79054" y="2964945"/>
              <a:ext cx="3517119" cy="3420397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9042929" y="4250420"/>
              <a:ext cx="2389361" cy="96706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3600" cap="all" spc="200" dirty="0" smtClean="0">
                  <a:solidFill>
                    <a:srgbClr val="004A78"/>
                  </a:solidFill>
                  <a:latin typeface="Tw Cen MT Condensed" panose="020B0606020104020203"/>
                </a:rPr>
                <a:t>CRITERIA</a:t>
              </a:r>
              <a:endParaRPr lang="en-US" sz="1100" dirty="0">
                <a:solidFill>
                  <a:srgbClr val="004A78"/>
                </a:solidFill>
              </a:endParaRPr>
            </a:p>
          </p:txBody>
        </p:sp>
      </p:grpSp>
      <p:grpSp>
        <p:nvGrpSpPr>
          <p:cNvPr id="19" name="Group 18"/>
          <p:cNvGrpSpPr>
            <a:grpSpLocks noChangeAspect="1"/>
          </p:cNvGrpSpPr>
          <p:nvPr/>
        </p:nvGrpSpPr>
        <p:grpSpPr>
          <a:xfrm>
            <a:off x="475309" y="4019438"/>
            <a:ext cx="2350640" cy="2286000"/>
            <a:chOff x="4320788" y="2964945"/>
            <a:chExt cx="3517119" cy="342039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20788" y="2964945"/>
              <a:ext cx="3517119" cy="3420397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5364983" y="4250422"/>
              <a:ext cx="1428724" cy="967064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3600" cap="all" spc="200" dirty="0" smtClean="0">
                  <a:solidFill>
                    <a:srgbClr val="004A78"/>
                  </a:solidFill>
                  <a:latin typeface="Tw Cen MT Condensed" panose="020B0606020104020203"/>
                </a:rPr>
                <a:t>TASK</a:t>
              </a:r>
              <a:endParaRPr lang="en-US" dirty="0">
                <a:solidFill>
                  <a:srgbClr val="004A78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037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0485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Transparency </a:t>
            </a:r>
            <a:r>
              <a:rPr lang="en-US" sz="4800" dirty="0" smtClean="0"/>
              <a:t>&amp; </a:t>
            </a:r>
          </a:p>
          <a:p>
            <a:pPr algn="ctr"/>
            <a:r>
              <a:rPr lang="en-US" sz="4800" dirty="0" smtClean="0"/>
              <a:t>Problem-Centered </a:t>
            </a:r>
          </a:p>
          <a:p>
            <a:pPr algn="ctr"/>
            <a:r>
              <a:rPr lang="en-US" sz="4800" dirty="0" smtClean="0"/>
              <a:t>Learning Project</a:t>
            </a:r>
            <a:endParaRPr lang="en-US" sz="4800" dirty="0">
              <a:latin typeface="+mj-lt"/>
              <a:ea typeface="Tw Cen MT Condensed Extra Bold" charset="0"/>
              <a:cs typeface="Tw Cen MT Condensed Extra Bold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719556" y="2385712"/>
            <a:ext cx="3752781" cy="2086576"/>
            <a:chOff x="7719556" y="2708721"/>
            <a:chExt cx="3752781" cy="2086576"/>
          </a:xfrm>
        </p:grpSpPr>
        <p:pic>
          <p:nvPicPr>
            <p:cNvPr id="2052" name="Picture 4" descr="https://www.unlv.edu/sites/default/files/page_files/27/Provost-TILT-HigherEdLogo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9556" y="2708721"/>
              <a:ext cx="3752781" cy="12555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7844185" y="3964300"/>
              <a:ext cx="350352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rgbClr val="333333"/>
                  </a:solidFill>
                  <a:latin typeface="Verdana" panose="020B0604030504040204" pitchFamily="34" charset="0"/>
                </a:rPr>
                <a:t>Copyright © 2014 Mary-Ann Winkelmes.</a:t>
              </a:r>
              <a:r>
                <a:rPr lang="en-US" sz="1200" dirty="0"/>
                <a:t/>
              </a:r>
              <a:br>
                <a:rPr lang="en-US" sz="1200" dirty="0"/>
              </a:br>
              <a:r>
                <a:rPr lang="en-US" sz="1200" dirty="0">
                  <a:solidFill>
                    <a:srgbClr val="333333"/>
                  </a:solidFill>
                  <a:latin typeface="Verdana" panose="020B0604030504040204" pitchFamily="34" charset="0"/>
                </a:rPr>
                <a:t>This work is licensed under a </a:t>
              </a:r>
              <a:r>
                <a:rPr lang="en-US" sz="1200" u="sng" dirty="0">
                  <a:solidFill>
                    <a:srgbClr val="B10202"/>
                  </a:solidFill>
                  <a:latin typeface="Verdana" panose="020B0604030504040204" pitchFamily="34" charset="0"/>
                  <a:hlinkClick r:id="rId4"/>
                </a:rPr>
                <a:t>Creative Commons Attribution-</a:t>
              </a:r>
              <a:r>
                <a:rPr lang="en-US" sz="1200" u="sng" dirty="0" err="1">
                  <a:solidFill>
                    <a:srgbClr val="B10202"/>
                  </a:solidFill>
                  <a:latin typeface="Verdana" panose="020B0604030504040204" pitchFamily="34" charset="0"/>
                  <a:hlinkClick r:id="rId4"/>
                </a:rPr>
                <a:t>NonCommercial</a:t>
              </a:r>
              <a:r>
                <a:rPr lang="en-US" sz="1200" u="sng" dirty="0">
                  <a:solidFill>
                    <a:srgbClr val="B10202"/>
                  </a:solidFill>
                  <a:latin typeface="Verdana" panose="020B0604030504040204" pitchFamily="34" charset="0"/>
                  <a:hlinkClick r:id="rId4"/>
                </a:rPr>
                <a:t>-</a:t>
              </a:r>
              <a:r>
                <a:rPr lang="en-US" sz="1200" u="sng" dirty="0" err="1">
                  <a:solidFill>
                    <a:srgbClr val="B10202"/>
                  </a:solidFill>
                  <a:latin typeface="Verdana" panose="020B0604030504040204" pitchFamily="34" charset="0"/>
                  <a:hlinkClick r:id="rId4"/>
                </a:rPr>
                <a:t>ShareAlike</a:t>
              </a:r>
              <a:r>
                <a:rPr lang="en-US" sz="1200" u="sng" dirty="0">
                  <a:solidFill>
                    <a:srgbClr val="B10202"/>
                  </a:solidFill>
                  <a:latin typeface="Verdana" panose="020B0604030504040204" pitchFamily="34" charset="0"/>
                  <a:hlinkClick r:id="rId4"/>
                </a:rPr>
                <a:t> 4.0 International License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5310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tegral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10374</TotalTime>
  <Words>533</Words>
  <Application>Microsoft Macintosh PowerPoint</Application>
  <PresentationFormat>Widescreen</PresentationFormat>
  <Paragraphs>116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Bangla Sangam MN</vt:lpstr>
      <vt:lpstr>Calibri</vt:lpstr>
      <vt:lpstr>Tw Cen MT</vt:lpstr>
      <vt:lpstr>Tw Cen MT Condensed</vt:lpstr>
      <vt:lpstr>Tw Cen MT Condensed Extra Bold</vt:lpstr>
      <vt:lpstr>Verdana</vt:lpstr>
      <vt:lpstr>Wingdings 3</vt:lpstr>
      <vt:lpstr>Arial</vt:lpstr>
      <vt:lpstr>Integral</vt:lpstr>
      <vt:lpstr>Equality Through transparency:</vt:lpstr>
      <vt:lpstr>Nevada State College</vt:lpstr>
      <vt:lpstr>NSC Student Population</vt:lpstr>
      <vt:lpstr>PowerPoint Presentation</vt:lpstr>
      <vt:lpstr>PowerPoint Presentation</vt:lpstr>
      <vt:lpstr>PowerPoint Presentation</vt:lpstr>
      <vt:lpstr>Transparency in Learning &amp; Teaching</vt:lpstr>
      <vt:lpstr>PowerPoint Presentation</vt:lpstr>
      <vt:lpstr>PowerPoint Presentation</vt:lpstr>
      <vt:lpstr>The Data</vt:lpstr>
      <vt:lpstr>The Data</vt:lpstr>
      <vt:lpstr>PowerPoint Presentation</vt:lpstr>
      <vt:lpstr>Summer Library Workshop Outline</vt:lpstr>
      <vt:lpstr>PowerPoint Presentation</vt:lpstr>
      <vt:lpstr>Summer Library Workshop Outline</vt:lpstr>
      <vt:lpstr>Summer Library Workshop Outline</vt:lpstr>
      <vt:lpstr>Summer Library Workshop Outline</vt:lpstr>
      <vt:lpstr>PowerPoint Presentation</vt:lpstr>
      <vt:lpstr>PowerPoint Presentation</vt:lpstr>
      <vt:lpstr>Future Plans</vt:lpstr>
      <vt:lpstr>Transparency ACTIVITY</vt:lpstr>
      <vt:lpstr>Transparency Activity</vt:lpstr>
      <vt:lpstr>Additional Resources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Equality Through transparency:</dc:title>
  <dc:creator>Maya Hobscheid</dc:creator>
  <cp:lastModifiedBy>Maya Hobscheid</cp:lastModifiedBy>
  <cp:revision>98</cp:revision>
  <dcterms:created xsi:type="dcterms:W3CDTF">2016-10-12T16:49:21Z</dcterms:created>
  <dcterms:modified xsi:type="dcterms:W3CDTF">2016-10-25T16:14:45Z</dcterms:modified>
</cp:coreProperties>
</file>