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72" r:id="rId2"/>
    <p:sldId id="257" r:id="rId3"/>
    <p:sldId id="258" r:id="rId4"/>
    <p:sldId id="270" r:id="rId5"/>
    <p:sldId id="263" r:id="rId6"/>
    <p:sldId id="264" r:id="rId7"/>
    <p:sldId id="273" r:id="rId8"/>
    <p:sldId id="259" r:id="rId9"/>
    <p:sldId id="260" r:id="rId10"/>
    <p:sldId id="261" r:id="rId11"/>
    <p:sldId id="269" r:id="rId12"/>
    <p:sldId id="262" r:id="rId13"/>
    <p:sldId id="266" r:id="rId14"/>
    <p:sldId id="267"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ffett, Paul Joseph" initials="MPJ" lastIdx="5" clrIdx="0">
    <p:extLst>
      <p:ext uri="{19B8F6BF-5375-455C-9EA6-DF929625EA0E}">
        <p15:presenceInfo xmlns:p15="http://schemas.microsoft.com/office/powerpoint/2012/main" userId="S-1-5-21-1085031214-1292428093-527237240-512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525" autoAdjust="0"/>
  </p:normalViewPr>
  <p:slideViewPr>
    <p:cSldViewPr snapToGrid="0">
      <p:cViewPr varScale="1">
        <p:scale>
          <a:sx n="67" d="100"/>
          <a:sy n="67" d="100"/>
        </p:scale>
        <p:origin x="13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242F9-07DD-46D8-8B99-422DE31ADB6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C4C345E-9726-41BD-8814-437CC601C057}">
      <dgm:prSet phldrT="[Text]"/>
      <dgm:spPr>
        <a:solidFill>
          <a:srgbClr val="FF0000"/>
        </a:solidFill>
      </dgm:spPr>
      <dgm:t>
        <a:bodyPr/>
        <a:lstStyle/>
        <a:p>
          <a:r>
            <a:rPr lang="en-US" dirty="0" smtClean="0"/>
            <a:t>Input from student employees</a:t>
          </a:r>
          <a:endParaRPr lang="en-US" dirty="0"/>
        </a:p>
      </dgm:t>
    </dgm:pt>
    <dgm:pt modelId="{9D465ABD-0F68-4B5E-955D-810204FC5BA8}" type="parTrans" cxnId="{25B374E2-898E-4904-BE46-B7684A1A03DB}">
      <dgm:prSet/>
      <dgm:spPr/>
      <dgm:t>
        <a:bodyPr/>
        <a:lstStyle/>
        <a:p>
          <a:endParaRPr lang="en-US"/>
        </a:p>
      </dgm:t>
    </dgm:pt>
    <dgm:pt modelId="{FF7503C0-A47D-4437-833C-0AF06C31382A}" type="sibTrans" cxnId="{25B374E2-898E-4904-BE46-B7684A1A03DB}">
      <dgm:prSet/>
      <dgm:spPr/>
      <dgm:t>
        <a:bodyPr/>
        <a:lstStyle/>
        <a:p>
          <a:endParaRPr lang="en-US"/>
        </a:p>
      </dgm:t>
    </dgm:pt>
    <dgm:pt modelId="{E5B24D8E-B8A3-429E-A27F-206885C5588D}">
      <dgm:prSet phldrT="[Text]"/>
      <dgm:spPr>
        <a:solidFill>
          <a:srgbClr val="00B050"/>
        </a:solidFill>
      </dgm:spPr>
      <dgm:t>
        <a:bodyPr/>
        <a:lstStyle/>
        <a:p>
          <a:r>
            <a:rPr lang="en-US" dirty="0" smtClean="0"/>
            <a:t>Input from liaison librarians</a:t>
          </a:r>
          <a:endParaRPr lang="en-US" dirty="0"/>
        </a:p>
      </dgm:t>
    </dgm:pt>
    <dgm:pt modelId="{0ADF513D-30A7-4A94-AAB3-A666F3E17F67}" type="parTrans" cxnId="{611C840C-85ED-4C79-A9F4-AF62C774BFAC}">
      <dgm:prSet/>
      <dgm:spPr/>
      <dgm:t>
        <a:bodyPr/>
        <a:lstStyle/>
        <a:p>
          <a:endParaRPr lang="en-US"/>
        </a:p>
      </dgm:t>
    </dgm:pt>
    <dgm:pt modelId="{287EFF3C-FF8D-46F4-A735-0CD40A743B56}" type="sibTrans" cxnId="{611C840C-85ED-4C79-A9F4-AF62C774BFAC}">
      <dgm:prSet/>
      <dgm:spPr/>
      <dgm:t>
        <a:bodyPr/>
        <a:lstStyle/>
        <a:p>
          <a:endParaRPr lang="en-US"/>
        </a:p>
      </dgm:t>
    </dgm:pt>
    <dgm:pt modelId="{ABB6CFAA-4FFA-4200-8DD8-E60485BFEB02}">
      <dgm:prSet phldrT="[Text]"/>
      <dgm:spPr>
        <a:solidFill>
          <a:srgbClr val="7030A0"/>
        </a:solidFill>
      </dgm:spPr>
      <dgm:t>
        <a:bodyPr/>
        <a:lstStyle/>
        <a:p>
          <a:r>
            <a:rPr lang="en-US" dirty="0" smtClean="0"/>
            <a:t>Input from tech support</a:t>
          </a:r>
          <a:endParaRPr lang="en-US" dirty="0"/>
        </a:p>
      </dgm:t>
    </dgm:pt>
    <dgm:pt modelId="{40789988-287B-4158-9271-758A3BB88A84}" type="parTrans" cxnId="{E41626A2-6E95-48C5-9E7D-06549C44B2C8}">
      <dgm:prSet/>
      <dgm:spPr/>
      <dgm:t>
        <a:bodyPr/>
        <a:lstStyle/>
        <a:p>
          <a:endParaRPr lang="en-US"/>
        </a:p>
      </dgm:t>
    </dgm:pt>
    <dgm:pt modelId="{AE5E469E-7227-4B66-A58C-C9A3AF1F8C30}" type="sibTrans" cxnId="{E41626A2-6E95-48C5-9E7D-06549C44B2C8}">
      <dgm:prSet/>
      <dgm:spPr/>
      <dgm:t>
        <a:bodyPr/>
        <a:lstStyle/>
        <a:p>
          <a:endParaRPr lang="en-US"/>
        </a:p>
      </dgm:t>
    </dgm:pt>
    <dgm:pt modelId="{7BFAFE5A-2EF8-4D07-AEC4-8AEAE00FAA2B}">
      <dgm:prSet phldrT="[Text]"/>
      <dgm:spPr/>
      <dgm:t>
        <a:bodyPr/>
        <a:lstStyle/>
        <a:p>
          <a:r>
            <a:rPr lang="en-US" dirty="0" smtClean="0"/>
            <a:t>Reference Interview Summary/Referral </a:t>
          </a:r>
          <a:endParaRPr lang="en-US" dirty="0"/>
        </a:p>
      </dgm:t>
    </dgm:pt>
    <dgm:pt modelId="{90368D22-A0A1-46CF-919E-E9C2A68F66FC}" type="parTrans" cxnId="{EFFCD9F4-88D5-4F9B-888F-38E4979926CA}">
      <dgm:prSet/>
      <dgm:spPr/>
      <dgm:t>
        <a:bodyPr/>
        <a:lstStyle/>
        <a:p>
          <a:endParaRPr lang="en-US"/>
        </a:p>
      </dgm:t>
    </dgm:pt>
    <dgm:pt modelId="{5C42B34F-AD3D-4C19-A167-3829C796CF81}" type="sibTrans" cxnId="{EFFCD9F4-88D5-4F9B-888F-38E4979926CA}">
      <dgm:prSet/>
      <dgm:spPr/>
      <dgm:t>
        <a:bodyPr/>
        <a:lstStyle/>
        <a:p>
          <a:endParaRPr lang="en-US"/>
        </a:p>
      </dgm:t>
    </dgm:pt>
    <dgm:pt modelId="{F2142111-3680-4C93-A919-5C33918324A1}" type="pres">
      <dgm:prSet presAssocID="{335242F9-07DD-46D8-8B99-422DE31ADB67}" presName="Name0" presStyleCnt="0">
        <dgm:presLayoutVars>
          <dgm:chMax val="4"/>
          <dgm:resizeHandles val="exact"/>
        </dgm:presLayoutVars>
      </dgm:prSet>
      <dgm:spPr/>
      <dgm:t>
        <a:bodyPr/>
        <a:lstStyle/>
        <a:p>
          <a:endParaRPr lang="en-US"/>
        </a:p>
      </dgm:t>
    </dgm:pt>
    <dgm:pt modelId="{568DC11A-05F0-4642-B120-3281C3167D6B}" type="pres">
      <dgm:prSet presAssocID="{335242F9-07DD-46D8-8B99-422DE31ADB67}" presName="ellipse" presStyleLbl="trBgShp" presStyleIdx="0" presStyleCnt="1"/>
      <dgm:spPr/>
    </dgm:pt>
    <dgm:pt modelId="{9BB9B591-56DD-4BD9-B30B-66ACCD4FFD11}" type="pres">
      <dgm:prSet presAssocID="{335242F9-07DD-46D8-8B99-422DE31ADB67}" presName="arrow1" presStyleLbl="fgShp" presStyleIdx="0" presStyleCnt="1"/>
      <dgm:spPr>
        <a:solidFill>
          <a:srgbClr val="0070C0"/>
        </a:solidFill>
      </dgm:spPr>
    </dgm:pt>
    <dgm:pt modelId="{49F4834F-EA9A-4A27-89C5-BD9CDAF8A031}" type="pres">
      <dgm:prSet presAssocID="{335242F9-07DD-46D8-8B99-422DE31ADB67}" presName="rectangle" presStyleLbl="revTx" presStyleIdx="0" presStyleCnt="1">
        <dgm:presLayoutVars>
          <dgm:bulletEnabled val="1"/>
        </dgm:presLayoutVars>
      </dgm:prSet>
      <dgm:spPr/>
      <dgm:t>
        <a:bodyPr/>
        <a:lstStyle/>
        <a:p>
          <a:endParaRPr lang="en-US"/>
        </a:p>
      </dgm:t>
    </dgm:pt>
    <dgm:pt modelId="{FA4632E5-DF8D-430E-9819-6A8F37B4FE60}" type="pres">
      <dgm:prSet presAssocID="{E5B24D8E-B8A3-429E-A27F-206885C5588D}" presName="item1" presStyleLbl="node1" presStyleIdx="0" presStyleCnt="3">
        <dgm:presLayoutVars>
          <dgm:bulletEnabled val="1"/>
        </dgm:presLayoutVars>
      </dgm:prSet>
      <dgm:spPr/>
      <dgm:t>
        <a:bodyPr/>
        <a:lstStyle/>
        <a:p>
          <a:endParaRPr lang="en-US"/>
        </a:p>
      </dgm:t>
    </dgm:pt>
    <dgm:pt modelId="{C1FE87AF-DC0A-4205-AB6E-5744AD624866}" type="pres">
      <dgm:prSet presAssocID="{ABB6CFAA-4FFA-4200-8DD8-E60485BFEB02}" presName="item2" presStyleLbl="node1" presStyleIdx="1" presStyleCnt="3">
        <dgm:presLayoutVars>
          <dgm:bulletEnabled val="1"/>
        </dgm:presLayoutVars>
      </dgm:prSet>
      <dgm:spPr/>
      <dgm:t>
        <a:bodyPr/>
        <a:lstStyle/>
        <a:p>
          <a:endParaRPr lang="en-US"/>
        </a:p>
      </dgm:t>
    </dgm:pt>
    <dgm:pt modelId="{C0C00912-77D3-4517-BF82-FB7F1084F5E2}" type="pres">
      <dgm:prSet presAssocID="{7BFAFE5A-2EF8-4D07-AEC4-8AEAE00FAA2B}" presName="item3" presStyleLbl="node1" presStyleIdx="2" presStyleCnt="3">
        <dgm:presLayoutVars>
          <dgm:bulletEnabled val="1"/>
        </dgm:presLayoutVars>
      </dgm:prSet>
      <dgm:spPr/>
      <dgm:t>
        <a:bodyPr/>
        <a:lstStyle/>
        <a:p>
          <a:endParaRPr lang="en-US"/>
        </a:p>
      </dgm:t>
    </dgm:pt>
    <dgm:pt modelId="{D67B77FC-961B-4664-9CD8-B7EFC1954E3F}" type="pres">
      <dgm:prSet presAssocID="{335242F9-07DD-46D8-8B99-422DE31ADB67}" presName="funnel" presStyleLbl="trAlignAcc1" presStyleIdx="0" presStyleCnt="1"/>
      <dgm:spPr>
        <a:noFill/>
        <a:ln>
          <a:solidFill>
            <a:schemeClr val="tx1"/>
          </a:solidFill>
        </a:ln>
      </dgm:spPr>
    </dgm:pt>
  </dgm:ptLst>
  <dgm:cxnLst>
    <dgm:cxn modelId="{80C6D40C-DD88-490D-A905-50DF7893604B}" type="presOf" srcId="{7BFAFE5A-2EF8-4D07-AEC4-8AEAE00FAA2B}" destId="{49F4834F-EA9A-4A27-89C5-BD9CDAF8A031}" srcOrd="0" destOrd="0" presId="urn:microsoft.com/office/officeart/2005/8/layout/funnel1"/>
    <dgm:cxn modelId="{D69CF2FB-17FC-426B-8CE4-AC261F8C0715}" type="presOf" srcId="{E5B24D8E-B8A3-429E-A27F-206885C5588D}" destId="{C1FE87AF-DC0A-4205-AB6E-5744AD624866}" srcOrd="0" destOrd="0" presId="urn:microsoft.com/office/officeart/2005/8/layout/funnel1"/>
    <dgm:cxn modelId="{E3946060-F6DA-434E-9BFA-214DE8EF285C}" type="presOf" srcId="{335242F9-07DD-46D8-8B99-422DE31ADB67}" destId="{F2142111-3680-4C93-A919-5C33918324A1}" srcOrd="0" destOrd="0" presId="urn:microsoft.com/office/officeart/2005/8/layout/funnel1"/>
    <dgm:cxn modelId="{C9BAB478-0775-4AF6-AB5D-8BF1A6B68C6C}" type="presOf" srcId="{ABB6CFAA-4FFA-4200-8DD8-E60485BFEB02}" destId="{FA4632E5-DF8D-430E-9819-6A8F37B4FE60}" srcOrd="0" destOrd="0" presId="urn:microsoft.com/office/officeart/2005/8/layout/funnel1"/>
    <dgm:cxn modelId="{4B771D6E-09E9-4F9F-A804-1EA6740CB1A7}" type="presOf" srcId="{2C4C345E-9726-41BD-8814-437CC601C057}" destId="{C0C00912-77D3-4517-BF82-FB7F1084F5E2}" srcOrd="0" destOrd="0" presId="urn:microsoft.com/office/officeart/2005/8/layout/funnel1"/>
    <dgm:cxn modelId="{EFFCD9F4-88D5-4F9B-888F-38E4979926CA}" srcId="{335242F9-07DD-46D8-8B99-422DE31ADB67}" destId="{7BFAFE5A-2EF8-4D07-AEC4-8AEAE00FAA2B}" srcOrd="3" destOrd="0" parTransId="{90368D22-A0A1-46CF-919E-E9C2A68F66FC}" sibTransId="{5C42B34F-AD3D-4C19-A167-3829C796CF81}"/>
    <dgm:cxn modelId="{E41626A2-6E95-48C5-9E7D-06549C44B2C8}" srcId="{335242F9-07DD-46D8-8B99-422DE31ADB67}" destId="{ABB6CFAA-4FFA-4200-8DD8-E60485BFEB02}" srcOrd="2" destOrd="0" parTransId="{40789988-287B-4158-9271-758A3BB88A84}" sibTransId="{AE5E469E-7227-4B66-A58C-C9A3AF1F8C30}"/>
    <dgm:cxn modelId="{25B374E2-898E-4904-BE46-B7684A1A03DB}" srcId="{335242F9-07DD-46D8-8B99-422DE31ADB67}" destId="{2C4C345E-9726-41BD-8814-437CC601C057}" srcOrd="0" destOrd="0" parTransId="{9D465ABD-0F68-4B5E-955D-810204FC5BA8}" sibTransId="{FF7503C0-A47D-4437-833C-0AF06C31382A}"/>
    <dgm:cxn modelId="{611C840C-85ED-4C79-A9F4-AF62C774BFAC}" srcId="{335242F9-07DD-46D8-8B99-422DE31ADB67}" destId="{E5B24D8E-B8A3-429E-A27F-206885C5588D}" srcOrd="1" destOrd="0" parTransId="{0ADF513D-30A7-4A94-AAB3-A666F3E17F67}" sibTransId="{287EFF3C-FF8D-46F4-A735-0CD40A743B56}"/>
    <dgm:cxn modelId="{0C85122C-AE91-4844-A82C-F15B2F36BE0C}" type="presParOf" srcId="{F2142111-3680-4C93-A919-5C33918324A1}" destId="{568DC11A-05F0-4642-B120-3281C3167D6B}" srcOrd="0" destOrd="0" presId="urn:microsoft.com/office/officeart/2005/8/layout/funnel1"/>
    <dgm:cxn modelId="{3D8B6D8A-586C-4E09-A8D0-3565426585AF}" type="presParOf" srcId="{F2142111-3680-4C93-A919-5C33918324A1}" destId="{9BB9B591-56DD-4BD9-B30B-66ACCD4FFD11}" srcOrd="1" destOrd="0" presId="urn:microsoft.com/office/officeart/2005/8/layout/funnel1"/>
    <dgm:cxn modelId="{B54E401A-FCE7-4EF7-810B-C51DAAA0ED71}" type="presParOf" srcId="{F2142111-3680-4C93-A919-5C33918324A1}" destId="{49F4834F-EA9A-4A27-89C5-BD9CDAF8A031}" srcOrd="2" destOrd="0" presId="urn:microsoft.com/office/officeart/2005/8/layout/funnel1"/>
    <dgm:cxn modelId="{49D49B27-D64E-4CEE-B823-60C9AFD694A7}" type="presParOf" srcId="{F2142111-3680-4C93-A919-5C33918324A1}" destId="{FA4632E5-DF8D-430E-9819-6A8F37B4FE60}" srcOrd="3" destOrd="0" presId="urn:microsoft.com/office/officeart/2005/8/layout/funnel1"/>
    <dgm:cxn modelId="{A765F45C-7DF6-4223-B512-55539626A053}" type="presParOf" srcId="{F2142111-3680-4C93-A919-5C33918324A1}" destId="{C1FE87AF-DC0A-4205-AB6E-5744AD624866}" srcOrd="4" destOrd="0" presId="urn:microsoft.com/office/officeart/2005/8/layout/funnel1"/>
    <dgm:cxn modelId="{966C24FE-571C-49EA-BEBC-5C9F8B75763E}" type="presParOf" srcId="{F2142111-3680-4C93-A919-5C33918324A1}" destId="{C0C00912-77D3-4517-BF82-FB7F1084F5E2}" srcOrd="5" destOrd="0" presId="urn:microsoft.com/office/officeart/2005/8/layout/funnel1"/>
    <dgm:cxn modelId="{FD968578-DE4A-499A-90A9-86E40C55B190}" type="presParOf" srcId="{F2142111-3680-4C93-A919-5C33918324A1}" destId="{D67B77FC-961B-4664-9CD8-B7EFC1954E3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4DD5EF36-2B33-4584-A711-1ED498352C38}" type="datetimeFigureOut">
              <a:rPr lang="en-US" smtClean="0"/>
              <a:t>5/27/2016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D7464C7D-9D48-4219-BE57-84B59F4CC453}" type="slidenum">
              <a:rPr lang="en-US" smtClean="0"/>
              <a:t>‹#›</a:t>
            </a:fld>
            <a:endParaRPr lang="en-US"/>
          </a:p>
        </p:txBody>
      </p:sp>
    </p:spTree>
    <p:extLst>
      <p:ext uri="{BB962C8B-B14F-4D97-AF65-F5344CB8AC3E}">
        <p14:creationId xmlns:p14="http://schemas.microsoft.com/office/powerpoint/2010/main" val="238253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BD4D72A-970B-4641-A862-D729E98C1BE8}" type="datetimeFigureOut">
              <a:rPr lang="en-US" smtClean="0"/>
              <a:t>5/27/2016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788B9FE1-4988-4E5B-9665-06A96A3D10A1}" type="slidenum">
              <a:rPr lang="en-US" smtClean="0"/>
              <a:t>‹#›</a:t>
            </a:fld>
            <a:endParaRPr lang="en-US"/>
          </a:p>
        </p:txBody>
      </p:sp>
    </p:spTree>
    <p:extLst>
      <p:ext uri="{BB962C8B-B14F-4D97-AF65-F5344CB8AC3E}">
        <p14:creationId xmlns:p14="http://schemas.microsoft.com/office/powerpoint/2010/main" val="2655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a:t>
            </a:fld>
            <a:endParaRPr lang="en-US"/>
          </a:p>
        </p:txBody>
      </p:sp>
    </p:spTree>
    <p:extLst>
      <p:ext uri="{BB962C8B-B14F-4D97-AF65-F5344CB8AC3E}">
        <p14:creationId xmlns:p14="http://schemas.microsoft.com/office/powerpoint/2010/main" val="101936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think the form layout mimics a successful reference interview, and that this will help our staff logically and fluently move from one question to the next. </a:t>
            </a:r>
          </a:p>
          <a:p>
            <a:endParaRPr lang="en-US" dirty="0" smtClean="0">
              <a:effectLst/>
            </a:endParaRPr>
          </a:p>
          <a:p>
            <a:r>
              <a:rPr lang="en-US" dirty="0" smtClean="0">
                <a:effectLst/>
              </a:rPr>
              <a:t>From a marketing perspective, the email takeaway from the referral form may resonate with students, so much so that they create more traffic at the desk by telling their friends and classmates. </a:t>
            </a:r>
          </a:p>
          <a:p>
            <a:endParaRPr lang="en-US" dirty="0" smtClean="0">
              <a:effectLst/>
            </a:endParaRPr>
          </a:p>
          <a:p>
            <a:r>
              <a:rPr lang="en-US" dirty="0" smtClean="0">
                <a:effectLst/>
              </a:rPr>
              <a:t>The form also has the potential to allow our staff to learn and improve, especially with the help of librarians. When a librarian receives the email, they can identify whether or not our staff recommended the best and most appropriate resources and make suggestions in the event that we didn’t.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10</a:t>
            </a:fld>
            <a:endParaRPr lang="en-US"/>
          </a:p>
        </p:txBody>
      </p:sp>
    </p:spTree>
    <p:extLst>
      <p:ext uri="{BB962C8B-B14F-4D97-AF65-F5344CB8AC3E}">
        <p14:creationId xmlns:p14="http://schemas.microsoft.com/office/powerpoint/2010/main" val="89763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When we started to envision how it would work, Mindy suggested it would make the most sense if it would follow the interview process, and that</a:t>
            </a:r>
            <a:r>
              <a:rPr lang="en-US" baseline="0" dirty="0" smtClean="0">
                <a:effectLst/>
              </a:rPr>
              <a:t> would </a:t>
            </a:r>
            <a:r>
              <a:rPr lang="en-US" dirty="0" smtClean="0">
                <a:effectLst/>
              </a:rPr>
              <a:t>allow it to work more fluidly in the interaction.  So we began by sketching out the elements we wanted to include, and arranging them to follow the interview process.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11</a:t>
            </a:fld>
            <a:endParaRPr lang="en-US"/>
          </a:p>
        </p:txBody>
      </p:sp>
    </p:spTree>
    <p:extLst>
      <p:ext uri="{BB962C8B-B14F-4D97-AF65-F5344CB8AC3E}">
        <p14:creationId xmlns:p14="http://schemas.microsoft.com/office/powerpoint/2010/main" val="389508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effectLst/>
              </a:rPr>
              <a:t>As we were designing the form, we knew it would be important to get input and feedback from everyone that would be using the form. We used our sketch to show to our students, and see if there were elements we had overlooked, or neglected to include. We also wanted to make sure that they</a:t>
            </a:r>
            <a:r>
              <a:rPr lang="en-US" baseline="0" dirty="0" smtClean="0">
                <a:effectLst/>
              </a:rPr>
              <a:t> wouldn’t have difficulty using it during a reference interview.</a:t>
            </a:r>
            <a:endParaRPr lang="en-US" dirty="0" smtClean="0">
              <a:effectLst/>
            </a:endParaRPr>
          </a:p>
          <a:p>
            <a:pPr defTabSz="929579">
              <a:defRPr/>
            </a:pPr>
            <a:endParaRPr lang="en-US" dirty="0" smtClean="0">
              <a:effectLst/>
            </a:endParaRPr>
          </a:p>
          <a:p>
            <a:pPr defTabSz="929579">
              <a:defRPr/>
            </a:pPr>
            <a:r>
              <a:rPr lang="en-US" dirty="0" smtClean="0">
                <a:effectLst/>
              </a:rPr>
              <a:t>We then worked with our web design team to figure out how to create an aesthetic and feel that was easy to use as well as to view. Finally, we showed the form to a group of librarians who gave us additional suggestions, such as the ‘opt in’ button to explicitly state whether they wanted to be contacted by a librarian.</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12</a:t>
            </a:fld>
            <a:endParaRPr lang="en-US"/>
          </a:p>
        </p:txBody>
      </p:sp>
    </p:spTree>
    <p:extLst>
      <p:ext uri="{BB962C8B-B14F-4D97-AF65-F5344CB8AC3E}">
        <p14:creationId xmlns:p14="http://schemas.microsoft.com/office/powerpoint/2010/main" val="73647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Moving forward,</a:t>
            </a:r>
            <a:r>
              <a:rPr lang="en-US" baseline="0" dirty="0" smtClean="0">
                <a:effectLst/>
              </a:rPr>
              <a:t> </a:t>
            </a:r>
            <a:r>
              <a:rPr lang="en-US" dirty="0" smtClean="0">
                <a:effectLst/>
              </a:rPr>
              <a:t>we of course recognize the need to hear from the students – the ones we hope will benefit most from the form. Essentially, we want to know if the form works</a:t>
            </a:r>
            <a:r>
              <a:rPr lang="en-US" baseline="0" dirty="0" smtClean="0">
                <a:effectLst/>
              </a:rPr>
              <a:t> for them, as we intended.</a:t>
            </a:r>
          </a:p>
          <a:p>
            <a:endParaRPr lang="en-US" baseline="0" dirty="0" smtClean="0">
              <a:effectLst/>
            </a:endParaRPr>
          </a:p>
          <a:p>
            <a:r>
              <a:rPr lang="en-US" dirty="0" smtClean="0">
                <a:effectLst/>
              </a:rPr>
              <a:t>We are currently designing surveys that we can send to students to gauge whether or not the form was helpful to them to find, organize, and think about their research. We’ll</a:t>
            </a:r>
            <a:r>
              <a:rPr lang="en-US" baseline="0" dirty="0" smtClean="0">
                <a:effectLst/>
              </a:rPr>
              <a:t> </a:t>
            </a:r>
            <a:r>
              <a:rPr lang="en-US" dirty="0" smtClean="0">
                <a:effectLst/>
              </a:rPr>
              <a:t>also be sending a survey to our librarians, to find out if the form was useful to them – did it make the connection with students easier for them? Was the information accurate, and did it improve their consultations in some way? Once we hear back from these groups</a:t>
            </a:r>
            <a:r>
              <a:rPr lang="en-US" baseline="0" dirty="0" smtClean="0">
                <a:effectLst/>
              </a:rPr>
              <a:t> we can</a:t>
            </a:r>
            <a:r>
              <a:rPr lang="en-US" dirty="0" smtClean="0">
                <a:effectLst/>
              </a:rPr>
              <a:t> make any necessary changes to improve the functionality of the form. </a:t>
            </a:r>
          </a:p>
          <a:p>
            <a:endParaRPr lang="en-US" dirty="0" smtClean="0">
              <a:effectLst/>
            </a:endParaRPr>
          </a:p>
          <a:p>
            <a:r>
              <a:rPr lang="en-US" dirty="0" smtClean="0">
                <a:effectLst/>
              </a:rPr>
              <a:t>The</a:t>
            </a:r>
            <a:r>
              <a:rPr lang="en-US" baseline="0" dirty="0" smtClean="0">
                <a:effectLst/>
              </a:rPr>
              <a:t> Spring 2016 </a:t>
            </a:r>
            <a:r>
              <a:rPr lang="en-US" dirty="0" smtClean="0">
                <a:effectLst/>
              </a:rPr>
              <a:t>semester was our first semester to use the form, and we have some data about it’s use – this is the first time that we’ve been able to gauge the number of consultations that directly resulted from a referral from the Service &amp; Information desk. Previously we knew how many business cards we had given out but we’ve never known definitively how often a librarian connected with students as a result.   </a:t>
            </a:r>
          </a:p>
          <a:p>
            <a:endParaRPr lang="en-US" dirty="0" smtClean="0">
              <a:effectLst/>
            </a:endParaRPr>
          </a:p>
          <a:p>
            <a:r>
              <a:rPr lang="en-US" dirty="0" smtClean="0">
                <a:effectLst/>
              </a:rPr>
              <a:t>Since January, the form was sent out nearly 50 times. Of those, more than 30 students asked to be contacted by a librarian. These numbers</a:t>
            </a:r>
            <a:r>
              <a:rPr lang="en-US" baseline="0" dirty="0" smtClean="0">
                <a:effectLst/>
              </a:rPr>
              <a:t> are meager, but w</a:t>
            </a:r>
            <a:r>
              <a:rPr lang="en-US" dirty="0" smtClean="0">
                <a:effectLst/>
              </a:rPr>
              <a:t>e’re hoping to grow those numbers in the fall as our staff becomes</a:t>
            </a:r>
            <a:r>
              <a:rPr lang="en-US" baseline="0" dirty="0" smtClean="0">
                <a:effectLst/>
              </a:rPr>
              <a:t> more comfortable using the form, and as word spreads about it.</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13</a:t>
            </a:fld>
            <a:endParaRPr lang="en-US"/>
          </a:p>
        </p:txBody>
      </p:sp>
    </p:spTree>
    <p:extLst>
      <p:ext uri="{BB962C8B-B14F-4D97-AF65-F5344CB8AC3E}">
        <p14:creationId xmlns:p14="http://schemas.microsoft.com/office/powerpoint/2010/main" val="304616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14</a:t>
            </a:fld>
            <a:endParaRPr lang="en-US"/>
          </a:p>
        </p:txBody>
      </p:sp>
    </p:spTree>
    <p:extLst>
      <p:ext uri="{BB962C8B-B14F-4D97-AF65-F5344CB8AC3E}">
        <p14:creationId xmlns:p14="http://schemas.microsoft.com/office/powerpoint/2010/main" val="359497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15</a:t>
            </a:fld>
            <a:endParaRPr lang="en-US"/>
          </a:p>
        </p:txBody>
      </p:sp>
    </p:spTree>
    <p:extLst>
      <p:ext uri="{BB962C8B-B14F-4D97-AF65-F5344CB8AC3E}">
        <p14:creationId xmlns:p14="http://schemas.microsoft.com/office/powerpoint/2010/main" val="143566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Service &amp; Information desk at IUPUI is a single service location for reference, circulation and technology assistance.</a:t>
            </a:r>
            <a:endParaRPr lang="en-US" dirty="0" smtClean="0"/>
          </a:p>
          <a:p>
            <a:pPr marL="0" lvl="1" defTabSz="929579">
              <a:defRPr/>
            </a:pPr>
            <a:endParaRPr lang="en-US" dirty="0" smtClean="0"/>
          </a:p>
          <a:p>
            <a:pPr marL="0" lvl="1" defTabSz="929579">
              <a:defRPr/>
            </a:pPr>
            <a:r>
              <a:rPr lang="en-US" dirty="0" smtClean="0">
                <a:effectLst/>
              </a:rPr>
              <a:t>We’ve operated in this model since 2013, when we merged the reference desk with the circulation desk. It is now staffed mainly by graduate students and paraprofessionals. The main motivating factor for this transition was the continuing decline of traditional reference questions at the physical reference desk.</a:t>
            </a:r>
            <a:r>
              <a:rPr lang="en-US" baseline="0" dirty="0" smtClean="0">
                <a:effectLst/>
              </a:rPr>
              <a:t> Subject librarians were also less available to staff the desk since they were </a:t>
            </a:r>
            <a:r>
              <a:rPr lang="en-US" dirty="0" smtClean="0">
                <a:effectLst/>
              </a:rPr>
              <a:t>spending more time offering bibliographic instruction in the classroom. At the same time, we intended/hoped to reduce confusion for students unsure about which desk to approach for help. </a:t>
            </a:r>
          </a:p>
          <a:p>
            <a:endParaRPr lang="en-US" baseline="0" dirty="0" smtClean="0"/>
          </a:p>
          <a:p>
            <a:r>
              <a:rPr lang="en-US" dirty="0" smtClean="0">
                <a:effectLst/>
              </a:rPr>
              <a:t>In this climate most of our reference-related questions involve introducing students to resources and search strategies. When more expertise is needed from a subject liaison we train our staff to look for the indicators that it’s appropriate to refer – this has traditionally meant displaying a </a:t>
            </a:r>
            <a:r>
              <a:rPr lang="en-US" dirty="0" err="1" smtClean="0">
                <a:effectLst/>
              </a:rPr>
              <a:t>libguide</a:t>
            </a:r>
            <a:r>
              <a:rPr lang="en-US" dirty="0" smtClean="0">
                <a:effectLst/>
              </a:rPr>
              <a:t> with contact information, as well as handing out a business card. </a:t>
            </a:r>
            <a:r>
              <a:rPr lang="en-US" dirty="0" smtClean="0"/>
              <a:t/>
            </a:r>
            <a:br>
              <a:rPr lang="en-US" dirty="0" smtClean="0"/>
            </a:br>
            <a:endParaRPr lang="en-US" dirty="0" smtClean="0"/>
          </a:p>
          <a:p>
            <a:r>
              <a:rPr lang="en-US" dirty="0" smtClean="0">
                <a:effectLst/>
              </a:rPr>
              <a:t>However, since January of</a:t>
            </a:r>
            <a:r>
              <a:rPr lang="en-US" baseline="0" dirty="0" smtClean="0">
                <a:effectLst/>
              </a:rPr>
              <a:t> 2016 </a:t>
            </a:r>
            <a:r>
              <a:rPr lang="en-US" dirty="0" smtClean="0">
                <a:effectLst/>
              </a:rPr>
              <a:t>we have transitioned to the online referral form which we’ll display in detail </a:t>
            </a:r>
            <a:r>
              <a:rPr lang="en-US" sz="1200" kern="1200" dirty="0" smtClean="0">
                <a:solidFill>
                  <a:schemeClr val="tx1"/>
                </a:solidFill>
                <a:effectLst/>
                <a:latin typeface="+mn-lt"/>
                <a:ea typeface="+mn-ea"/>
                <a:cs typeface="+mn-cs"/>
              </a:rPr>
              <a:t>today.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2</a:t>
            </a:fld>
            <a:endParaRPr lang="en-US"/>
          </a:p>
        </p:txBody>
      </p:sp>
    </p:spTree>
    <p:extLst>
      <p:ext uri="{BB962C8B-B14F-4D97-AF65-F5344CB8AC3E}">
        <p14:creationId xmlns:p14="http://schemas.microsoft.com/office/powerpoint/2010/main" val="59606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One of the major difficulties with our traditional referral method was its passive approach - it left us in the dark about whether or not students were using the information we gave them to seek out a librarian and continue their research. There was no real takeaway with this method, besides a business card. </a:t>
            </a:r>
          </a:p>
          <a:p>
            <a:endParaRPr lang="en-US" dirty="0" smtClean="0">
              <a:effectLst/>
            </a:endParaRPr>
          </a:p>
          <a:p>
            <a:r>
              <a:rPr lang="en-US" dirty="0" smtClean="0">
                <a:effectLst/>
              </a:rPr>
              <a:t>A detrimental side effect of this ambiguity, which has existed longer than the single-service model, is that feedback through various channels indicated that librarians were skeptical about whether the service desk was giving out their contact information. Obviously this skepticism doesn’t help to foster a collaborative and open relationship between librarians and our staff at the Service &amp; Information desk. </a:t>
            </a:r>
          </a:p>
          <a:p>
            <a:endParaRPr lang="en-US" dirty="0" smtClean="0">
              <a:effectLst/>
            </a:endParaRPr>
          </a:p>
          <a:p>
            <a:r>
              <a:rPr lang="en-US" dirty="0" smtClean="0">
                <a:effectLst/>
              </a:rPr>
              <a:t>This was our motivation for seeking a change to our referral model, and why we developed an online form instead.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3</a:t>
            </a:fld>
            <a:endParaRPr lang="en-US"/>
          </a:p>
        </p:txBody>
      </p:sp>
    </p:spTree>
    <p:extLst>
      <p:ext uri="{BB962C8B-B14F-4D97-AF65-F5344CB8AC3E}">
        <p14:creationId xmlns:p14="http://schemas.microsoft.com/office/powerpoint/2010/main" val="12451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Our main objective was to create a way to make more concrete connections between students and librarians, to ensure students are receiving the assistance that will benefit them the most – and we believe the form meets this objective because it removes the onus of contact from the student (as in our old method), and places it with the librarian. </a:t>
            </a:r>
            <a:r>
              <a:rPr lang="en-US" dirty="0" smtClean="0"/>
              <a:t/>
            </a:r>
            <a:br>
              <a:rPr lang="en-US" dirty="0" smtClean="0"/>
            </a:br>
            <a:endParaRPr lang="en-US" dirty="0" smtClean="0"/>
          </a:p>
          <a:p>
            <a:r>
              <a:rPr lang="en-US" dirty="0" smtClean="0">
                <a:effectLst/>
              </a:rPr>
              <a:t>We also believe the form is helping improve the reference interview, both for the student and for our staff.</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4</a:t>
            </a:fld>
            <a:endParaRPr lang="en-US"/>
          </a:p>
        </p:txBody>
      </p:sp>
    </p:spTree>
    <p:extLst>
      <p:ext uri="{BB962C8B-B14F-4D97-AF65-F5344CB8AC3E}">
        <p14:creationId xmlns:p14="http://schemas.microsoft.com/office/powerpoint/2010/main" val="268932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form allows</a:t>
            </a:r>
            <a:r>
              <a:rPr lang="en-US" baseline="0" dirty="0" smtClean="0">
                <a:effectLst/>
              </a:rPr>
              <a:t> </a:t>
            </a:r>
            <a:r>
              <a:rPr lang="en-US" dirty="0" smtClean="0">
                <a:effectLst/>
              </a:rPr>
              <a:t>our staff to help document the research question,</a:t>
            </a:r>
            <a:r>
              <a:rPr lang="en-US" baseline="0" dirty="0" smtClean="0">
                <a:effectLst/>
              </a:rPr>
              <a:t> as well as the information</a:t>
            </a:r>
            <a:r>
              <a:rPr lang="en-US" dirty="0" smtClean="0">
                <a:effectLst/>
              </a:rPr>
              <a:t> that we give to the </a:t>
            </a:r>
            <a:r>
              <a:rPr lang="en-US" sz="1200" kern="1200" dirty="0" smtClean="0">
                <a:solidFill>
                  <a:schemeClr val="tx1"/>
                </a:solidFill>
                <a:effectLst/>
                <a:latin typeface="+mn-lt"/>
                <a:ea typeface="+mn-ea"/>
                <a:cs typeface="+mn-cs"/>
              </a:rPr>
              <a:t>student.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captures a summary of their research</a:t>
            </a:r>
            <a:r>
              <a:rPr lang="en-US" sz="1200" kern="1200" baseline="0" dirty="0" smtClean="0">
                <a:solidFill>
                  <a:schemeClr val="tx1"/>
                </a:solidFill>
                <a:effectLst/>
                <a:latin typeface="+mn-lt"/>
                <a:ea typeface="+mn-ea"/>
                <a:cs typeface="+mn-cs"/>
              </a:rPr>
              <a:t> question, what subject and class is the assignment for, and what year the student is in school (undergraduate or graduate). The form allows us to link to subject guides that we demonstrate, as well as the catalog or some common multidisciplinary databases. A second box provides space to put instructions for searching, keywords and search terms, as well as links to other resources such as campus departments or information, professional organizations, or government websites.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Lastly, the form has a selection at the bottom that clearly indicates whether or not the student wants to be contacted by a librarian, and so explicitly directs the librarian to follow up.</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each of these form elements, the student is collaborating with the staff person to brainstorm search strategies and search terms, define the research question, and select the best resources.</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5</a:t>
            </a:fld>
            <a:endParaRPr lang="en-US"/>
          </a:p>
        </p:txBody>
      </p:sp>
    </p:spTree>
    <p:extLst>
      <p:ext uri="{BB962C8B-B14F-4D97-AF65-F5344CB8AC3E}">
        <p14:creationId xmlns:p14="http://schemas.microsoft.com/office/powerpoint/2010/main" val="58105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Once the form is submitted, the student receives an email that summarizes the reference interview and provides all of the necessary information to recreate the search process wherever they choose.</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6</a:t>
            </a:fld>
            <a:endParaRPr lang="en-US"/>
          </a:p>
        </p:txBody>
      </p:sp>
    </p:spTree>
    <p:extLst>
      <p:ext uri="{BB962C8B-B14F-4D97-AF65-F5344CB8AC3E}">
        <p14:creationId xmlns:p14="http://schemas.microsoft.com/office/powerpoint/2010/main" val="426676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When a subject guide is selected on the form, the librarian for that subject receives the same email. This lets them see what we discussed and showed the student, and lets them determine further search strategies, based on what has already been discussed.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7</a:t>
            </a:fld>
            <a:endParaRPr lang="en-US"/>
          </a:p>
        </p:txBody>
      </p:sp>
    </p:spTree>
    <p:extLst>
      <p:ext uri="{BB962C8B-B14F-4D97-AF65-F5344CB8AC3E}">
        <p14:creationId xmlns:p14="http://schemas.microsoft.com/office/powerpoint/2010/main" val="77049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Ultimately we hope that our referral form will improve our student’s experience with our staff, our resources, and our service. We’ve trained our students to look for openings in the conversation to use the form and fill it out – with the student’s participation. It is completely voluntary. But those students that opt in are helping decide which resources they want included and emailed to them, and participating with our staff to make sure useful keywords, search terms, and tips are included in the form. </a:t>
            </a:r>
          </a:p>
          <a:p>
            <a:endParaRPr lang="en-US" dirty="0" smtClean="0">
              <a:effectLst/>
            </a:endParaRPr>
          </a:p>
          <a:p>
            <a:r>
              <a:rPr lang="en-US" dirty="0" smtClean="0">
                <a:effectLst/>
              </a:rPr>
              <a:t>This is more engaging for the student than speaking at them, because they are more involved.</a:t>
            </a:r>
          </a:p>
          <a:p>
            <a:endParaRPr lang="en-US" dirty="0" smtClean="0">
              <a:effectLst/>
            </a:endParaRPr>
          </a:p>
          <a:p>
            <a:r>
              <a:rPr lang="en-US" dirty="0" smtClean="0">
                <a:effectLst/>
              </a:rPr>
              <a:t>Even if the student decides they don’t wish to be contacted by a librarian, we think the overall experience of the reference interview has been improved for the student. A succinct summary, with links to resources, gives them the ability to more easily recreate what they’ve learned during the interview on their own time. This, in effect, extends our service beyond the desk and hopefully makes our interaction with the student have greater impact. </a:t>
            </a:r>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8</a:t>
            </a:fld>
            <a:endParaRPr lang="en-US"/>
          </a:p>
        </p:txBody>
      </p:sp>
    </p:spTree>
    <p:extLst>
      <p:ext uri="{BB962C8B-B14F-4D97-AF65-F5344CB8AC3E}">
        <p14:creationId xmlns:p14="http://schemas.microsoft.com/office/powerpoint/2010/main" val="115182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effectLst/>
              </a:rPr>
              <a:t>We had the librarians in mind as well, and we think the form has a number of benefits for them. Primarily, the form now keeps librarians better connected and informed about what kinds of research questions are being asked at the desk.</a:t>
            </a:r>
            <a:endParaRPr lang="en-US" dirty="0" smtClean="0"/>
          </a:p>
          <a:p>
            <a:pPr defTabSz="929579">
              <a:defRPr/>
            </a:pPr>
            <a:endParaRPr lang="en-US" baseline="0" dirty="0" smtClean="0"/>
          </a:p>
          <a:p>
            <a:pPr defTabSz="929579">
              <a:defRPr/>
            </a:pPr>
            <a:r>
              <a:rPr lang="en-US" dirty="0" smtClean="0">
                <a:effectLst/>
              </a:rPr>
              <a:t>More, if the librarian is asked to contact the student, they can have valuable context about the nature of the research inquiry - such as what sources were already introduced by the desk staff, what keywords and search words were used. This means the librarian doesn’t have to spend time introducing a resource, but can use their expertise to refine or enhance a search inquiry where the student is already familiar. </a:t>
            </a:r>
          </a:p>
          <a:p>
            <a:pPr defTabSz="929579">
              <a:defRPr/>
            </a:pPr>
            <a:endParaRPr lang="en-US" baseline="0" dirty="0" smtClean="0">
              <a:effectLst/>
            </a:endParaRPr>
          </a:p>
          <a:p>
            <a:pPr defTabSz="929579">
              <a:defRPr/>
            </a:pPr>
            <a:r>
              <a:rPr lang="en-US" dirty="0" smtClean="0">
                <a:effectLst/>
              </a:rPr>
              <a:t>Librarians can also get a better sense of how their own work in the classroom may be improved, or find potential new instructors to work with. For example, if we capture information about what course the student is working on, or who is the instructor, the librarian may be able to discern a pattern if repeated course assignments show up on the form. They may be able to identify an instructor whose students could benefit from in-class instruction. Additionally, if they’ve already taught inside a classroom and those students continue to seek additional help at the Service &amp; Information desk, the librarian will have a better sense of how well students are retaining knowledge during their instruction sessions and can potential find new ways to reach them </a:t>
            </a:r>
            <a:r>
              <a:rPr lang="en-US" sz="1200" kern="1200" dirty="0" smtClean="0">
                <a:solidFill>
                  <a:schemeClr val="tx1"/>
                </a:solidFill>
                <a:effectLst/>
                <a:latin typeface="+mn-lt"/>
                <a:ea typeface="+mn-ea"/>
                <a:cs typeface="+mn-cs"/>
              </a:rPr>
              <a:t>instead.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8B9FE1-4988-4E5B-9665-06A96A3D10A1}" type="slidenum">
              <a:rPr lang="en-US" smtClean="0"/>
              <a:t>9</a:t>
            </a:fld>
            <a:endParaRPr lang="en-US"/>
          </a:p>
        </p:txBody>
      </p:sp>
    </p:spTree>
    <p:extLst>
      <p:ext uri="{BB962C8B-B14F-4D97-AF65-F5344CB8AC3E}">
        <p14:creationId xmlns:p14="http://schemas.microsoft.com/office/powerpoint/2010/main" val="155578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F0C3F9-CEDF-4726-8F26-B2BBBD55746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6257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F0C3F9-CEDF-4726-8F26-B2BBBD55746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25200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F0C3F9-CEDF-4726-8F26-B2BBBD55746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42347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F0C3F9-CEDF-4726-8F26-B2BBBD55746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62613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0C3F9-CEDF-4726-8F26-B2BBBD55746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47994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F0C3F9-CEDF-4726-8F26-B2BBBD55746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34200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F0C3F9-CEDF-4726-8F26-B2BBBD55746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378929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F0C3F9-CEDF-4726-8F26-B2BBBD55746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2553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0C3F9-CEDF-4726-8F26-B2BBBD55746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266331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0C3F9-CEDF-4726-8F26-B2BBBD55746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357914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0C3F9-CEDF-4726-8F26-B2BBBD55746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74862-DD54-4FF2-ABC5-D91D6103690D}" type="slidenum">
              <a:rPr lang="en-US" smtClean="0"/>
              <a:t>‹#›</a:t>
            </a:fld>
            <a:endParaRPr lang="en-US"/>
          </a:p>
        </p:txBody>
      </p:sp>
    </p:spTree>
    <p:extLst>
      <p:ext uri="{BB962C8B-B14F-4D97-AF65-F5344CB8AC3E}">
        <p14:creationId xmlns:p14="http://schemas.microsoft.com/office/powerpoint/2010/main" val="3304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C3F9-CEDF-4726-8F26-B2BBBD55746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74862-DD54-4FF2-ABC5-D91D6103690D}" type="slidenum">
              <a:rPr lang="en-US" smtClean="0"/>
              <a:t>‹#›</a:t>
            </a:fld>
            <a:endParaRPr lang="en-US"/>
          </a:p>
        </p:txBody>
      </p:sp>
    </p:spTree>
    <p:extLst>
      <p:ext uri="{BB962C8B-B14F-4D97-AF65-F5344CB8AC3E}">
        <p14:creationId xmlns:p14="http://schemas.microsoft.com/office/powerpoint/2010/main" val="1693385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amoffet@iupui.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mmcooper@iupui.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635000"/>
          </a:effectLst>
        </p:spPr>
      </p:pic>
      <p:sp>
        <p:nvSpPr>
          <p:cNvPr id="3" name="TextBox 2"/>
          <p:cNvSpPr txBox="1"/>
          <p:nvPr/>
        </p:nvSpPr>
        <p:spPr>
          <a:xfrm>
            <a:off x="2476500" y="1628774"/>
            <a:ext cx="8362949" cy="3908762"/>
          </a:xfrm>
          <a:prstGeom prst="rect">
            <a:avLst/>
          </a:prstGeom>
          <a:noFill/>
        </p:spPr>
        <p:txBody>
          <a:bodyPr wrap="square" rtlCol="0">
            <a:spAutoFit/>
          </a:bodyPr>
          <a:lstStyle/>
          <a:p>
            <a:r>
              <a:rPr lang="en-US" sz="7200" b="1" dirty="0">
                <a:solidFill>
                  <a:schemeClr val="bg1">
                    <a:lumMod val="95000"/>
                  </a:schemeClr>
                </a:solidFill>
                <a:latin typeface="Helvetica" panose="020B0604020202020204" pitchFamily="34" charset="0"/>
                <a:cs typeface="Helvetica" panose="020B0604020202020204" pitchFamily="34" charset="0"/>
              </a:rPr>
              <a:t>Time to Ref-Form</a:t>
            </a:r>
          </a:p>
          <a:p>
            <a:r>
              <a:rPr lang="en-US" sz="4400" b="1" dirty="0">
                <a:solidFill>
                  <a:schemeClr val="bg1">
                    <a:lumMod val="95000"/>
                  </a:schemeClr>
                </a:solidFill>
                <a:latin typeface="Helvetica" panose="020B0604020202020204" pitchFamily="34" charset="0"/>
                <a:cs typeface="Helvetica" panose="020B0604020202020204" pitchFamily="34" charset="0"/>
              </a:rPr>
              <a:t>Rethinking connections between patrons, library staff, and resources using an online reference referral form</a:t>
            </a:r>
          </a:p>
        </p:txBody>
      </p:sp>
    </p:spTree>
    <p:extLst>
      <p:ext uri="{BB962C8B-B14F-4D97-AF65-F5344CB8AC3E}">
        <p14:creationId xmlns:p14="http://schemas.microsoft.com/office/powerpoint/2010/main" val="372768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Benefits for Staff</a:t>
            </a:r>
            <a:endParaRPr lang="en-US" sz="7200" dirty="0">
              <a:latin typeface="Helvetica" panose="020B0604020202020204" pitchFamily="34" charset="0"/>
              <a:cs typeface="Helvetica" panose="020B0604020202020204" pitchFamily="34" charset="0"/>
            </a:endParaRPr>
          </a:p>
        </p:txBody>
      </p:sp>
      <p:sp>
        <p:nvSpPr>
          <p:cNvPr id="6" name="Rectangle 5"/>
          <p:cNvSpPr/>
          <p:nvPr/>
        </p:nvSpPr>
        <p:spPr>
          <a:xfrm>
            <a:off x="46363" y="1962150"/>
            <a:ext cx="4687562" cy="1323439"/>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rgbClr val="002060"/>
                </a:solidFill>
                <a:effectLst/>
              </a:rPr>
              <a:t>Helps us learn from librarians</a:t>
            </a:r>
            <a:endParaRPr lang="en-US" sz="4000" b="1" cap="none" spc="0" dirty="0">
              <a:ln w="22225">
                <a:solidFill>
                  <a:schemeClr val="accent2"/>
                </a:solidFill>
                <a:prstDash val="solid"/>
              </a:ln>
              <a:solidFill>
                <a:srgbClr val="002060"/>
              </a:solidFill>
              <a:effectLst/>
            </a:endParaRPr>
          </a:p>
        </p:txBody>
      </p:sp>
      <p:sp>
        <p:nvSpPr>
          <p:cNvPr id="7" name="Rectangle 6"/>
          <p:cNvSpPr/>
          <p:nvPr/>
        </p:nvSpPr>
        <p:spPr>
          <a:xfrm>
            <a:off x="46364" y="3557052"/>
            <a:ext cx="5373362" cy="1200329"/>
          </a:xfrm>
          <a:prstGeom prst="rect">
            <a:avLst/>
          </a:prstGeom>
          <a:noFill/>
        </p:spPr>
        <p:txBody>
          <a:bodyPr wrap="square" lIns="91440" tIns="45720" rIns="91440" bIns="45720">
            <a:spAutoFit/>
          </a:bodyPr>
          <a:lstStyle/>
          <a:p>
            <a:pPr algn="ctr"/>
            <a:r>
              <a:rPr lang="en-US" sz="3600" b="1" cap="none" spc="0" dirty="0" smtClean="0">
                <a:ln w="12700" cmpd="sng">
                  <a:solidFill>
                    <a:schemeClr val="accent4"/>
                  </a:solidFill>
                  <a:prstDash val="solid"/>
                </a:ln>
                <a:solidFill>
                  <a:srgbClr val="C00000"/>
                </a:solidFill>
                <a:effectLst/>
              </a:rPr>
              <a:t>Makes us mindful of available resources</a:t>
            </a:r>
            <a:endParaRPr lang="en-US" sz="3600" b="1" cap="none" spc="0" dirty="0">
              <a:ln w="12700" cmpd="sng">
                <a:solidFill>
                  <a:schemeClr val="accent4"/>
                </a:solidFill>
                <a:prstDash val="solid"/>
              </a:ln>
              <a:solidFill>
                <a:srgbClr val="C00000"/>
              </a:solidFill>
              <a:effectLst/>
            </a:endParaRPr>
          </a:p>
        </p:txBody>
      </p:sp>
      <p:sp>
        <p:nvSpPr>
          <p:cNvPr id="8" name="Rectangle 7"/>
          <p:cNvSpPr/>
          <p:nvPr/>
        </p:nvSpPr>
        <p:spPr>
          <a:xfrm>
            <a:off x="5895974" y="1962151"/>
            <a:ext cx="6124575" cy="1323439"/>
          </a:xfrm>
          <a:prstGeom prst="rect">
            <a:avLst/>
          </a:prstGeom>
          <a:noFill/>
        </p:spPr>
        <p:txBody>
          <a:bodyPr wrap="square" lIns="91440" tIns="45720" rIns="91440" bIns="45720">
            <a:spAutoFit/>
          </a:bodyPr>
          <a:lstStyle/>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Serves as a model of the reference interview</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p:cNvSpPr/>
          <p:nvPr/>
        </p:nvSpPr>
        <p:spPr>
          <a:xfrm>
            <a:off x="5419725" y="3686175"/>
            <a:ext cx="6600823" cy="646331"/>
          </a:xfrm>
          <a:prstGeom prst="rect">
            <a:avLst/>
          </a:prstGeom>
          <a:noFill/>
        </p:spPr>
        <p:txBody>
          <a:bodyPr wrap="square" lIns="91440" tIns="45720" rIns="91440" bIns="45720">
            <a:spAutoFit/>
          </a:bodyPr>
          <a:lstStyle/>
          <a:p>
            <a:pPr algn="ctr"/>
            <a:r>
              <a:rPr lang="en-US" sz="3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Users may refer their friends</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p:cNvSpPr/>
          <p:nvPr/>
        </p:nvSpPr>
        <p:spPr>
          <a:xfrm>
            <a:off x="1333499" y="5404663"/>
            <a:ext cx="9572625" cy="1200329"/>
          </a:xfrm>
          <a:prstGeom prst="rect">
            <a:avLst/>
          </a:prstGeom>
          <a:noFill/>
        </p:spPr>
        <p:txBody>
          <a:bodyPr wrap="squar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Users may return for help with additional research projects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386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Design</a:t>
            </a:r>
            <a:endParaRPr lang="en-US" sz="7200" dirty="0">
              <a:latin typeface="Helvetica" panose="020B0604020202020204" pitchFamily="34" charset="0"/>
              <a:cs typeface="Helvetica" panose="020B06040202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3395438" y="1406154"/>
            <a:ext cx="4528794" cy="5711349"/>
          </a:xfrm>
        </p:spPr>
      </p:pic>
    </p:spTree>
    <p:extLst>
      <p:ext uri="{BB962C8B-B14F-4D97-AF65-F5344CB8AC3E}">
        <p14:creationId xmlns:p14="http://schemas.microsoft.com/office/powerpoint/2010/main" val="239878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0"/>
            <a:ext cx="10629900" cy="1276349"/>
          </a:xfrm>
        </p:spPr>
        <p:txBody>
          <a:bodyPr>
            <a:normAutofit/>
          </a:bodyPr>
          <a:lstStyle/>
          <a:p>
            <a:pPr algn="ctr"/>
            <a:r>
              <a:rPr lang="en-US" sz="7200" dirty="0" smtClean="0">
                <a:latin typeface="Helvetica" panose="020B0604020202020204" pitchFamily="34" charset="0"/>
                <a:cs typeface="Helvetica" panose="020B0604020202020204" pitchFamily="34" charset="0"/>
              </a:rPr>
              <a:t>Stakeholders</a:t>
            </a:r>
            <a:endParaRPr lang="en-US" sz="7200" dirty="0">
              <a:latin typeface="Helvetica" panose="020B0604020202020204" pitchFamily="34" charset="0"/>
              <a:cs typeface="Helvetica" panose="020B0604020202020204" pitchFamily="34" charset="0"/>
            </a:endParaRPr>
          </a:p>
        </p:txBody>
      </p:sp>
      <p:graphicFrame>
        <p:nvGraphicFramePr>
          <p:cNvPr id="3" name="Diagram 2"/>
          <p:cNvGraphicFramePr/>
          <p:nvPr>
            <p:extLst>
              <p:ext uri="{D42A27DB-BD31-4B8C-83A1-F6EECF244321}">
                <p14:modId xmlns:p14="http://schemas.microsoft.com/office/powerpoint/2010/main" val="1719734070"/>
              </p:ext>
            </p:extLst>
          </p:nvPr>
        </p:nvGraphicFramePr>
        <p:xfrm>
          <a:off x="2166937" y="1409701"/>
          <a:ext cx="78771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949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67952"/>
            <a:ext cx="10030375" cy="1315616"/>
          </a:xfrm>
        </p:spPr>
        <p:txBody>
          <a:bodyPr>
            <a:normAutofit/>
          </a:bodyPr>
          <a:lstStyle/>
          <a:p>
            <a:pPr algn="ctr"/>
            <a:r>
              <a:rPr lang="en-US" sz="7200" dirty="0" smtClean="0">
                <a:latin typeface="Helvetica" panose="020B0604020202020204" pitchFamily="34" charset="0"/>
                <a:cs typeface="Helvetica" panose="020B0604020202020204" pitchFamily="34" charset="0"/>
              </a:rPr>
              <a:t>Assessment</a:t>
            </a:r>
            <a:endParaRPr lang="en-US" sz="7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5159829" y="1838131"/>
            <a:ext cx="6195559" cy="4022919"/>
          </a:xfrm>
        </p:spPr>
        <p:txBody>
          <a:bodyPr>
            <a:normAutofit/>
          </a:bodyPr>
          <a:lstStyle/>
          <a:p>
            <a:r>
              <a:rPr lang="en-US" sz="4400" dirty="0" smtClean="0">
                <a:latin typeface="Helvetica" panose="020B0604020202020204" pitchFamily="34" charset="0"/>
                <a:cs typeface="Helvetica" panose="020B0604020202020204" pitchFamily="34" charset="0"/>
              </a:rPr>
              <a:t>Surveys</a:t>
            </a:r>
          </a:p>
          <a:p>
            <a:r>
              <a:rPr lang="en-US" sz="4400" dirty="0" smtClean="0">
                <a:latin typeface="Helvetica" panose="020B0604020202020204" pitchFamily="34" charset="0"/>
                <a:cs typeface="Helvetica" panose="020B0604020202020204" pitchFamily="34" charset="0"/>
              </a:rPr>
              <a:t>Analysis of form submissions</a:t>
            </a:r>
          </a:p>
          <a:p>
            <a:r>
              <a:rPr lang="en-US" sz="4400" dirty="0" smtClean="0">
                <a:latin typeface="Helvetica" panose="020B0604020202020204" pitchFamily="34" charset="0"/>
                <a:cs typeface="Helvetica" panose="020B0604020202020204" pitchFamily="34" charset="0"/>
              </a:rPr>
              <a:t>Librarian feedback</a:t>
            </a:r>
            <a:endParaRPr lang="en-US" sz="4400" dirty="0">
              <a:latin typeface="Helvetica" panose="020B0604020202020204" pitchFamily="34" charset="0"/>
              <a:cs typeface="Helvetica" panose="020B0604020202020204" pitchFamily="34" charset="0"/>
            </a:endParaRPr>
          </a:p>
        </p:txBody>
      </p:sp>
      <p:sp>
        <p:nvSpPr>
          <p:cNvPr id="7" name="Text Placeholder 6"/>
          <p:cNvSpPr>
            <a:spLocks noGrp="1"/>
          </p:cNvSpPr>
          <p:nvPr>
            <p:ph type="body" sz="half" idx="2"/>
          </p:nvPr>
        </p:nvSpPr>
        <p:spPr/>
        <p:txBody>
          <a:bodyPr>
            <a:normAutofit/>
          </a:bodyPr>
          <a:lstStyle/>
          <a:p>
            <a:r>
              <a:rPr lang="en-US" sz="3200" dirty="0" smtClean="0">
                <a:solidFill>
                  <a:schemeClr val="accent4">
                    <a:lumMod val="50000"/>
                  </a:schemeClr>
                </a:solidFill>
                <a:latin typeface="Helvetica" panose="020B0604020202020204" pitchFamily="34" charset="0"/>
                <a:cs typeface="Helvetica" panose="020B0604020202020204" pitchFamily="34" charset="0"/>
              </a:rPr>
              <a:t>How do we know if it is working?</a:t>
            </a:r>
            <a:endParaRPr lang="en-US" sz="3200" dirty="0">
              <a:solidFill>
                <a:schemeClr val="accent4">
                  <a:lumMod val="50000"/>
                </a:schemeClr>
              </a:solidFill>
              <a:latin typeface="Helvetica" panose="020B0604020202020204" pitchFamily="34" charset="0"/>
              <a:cs typeface="Helvetica" panose="020B0604020202020204" pitchFamily="34" charset="0"/>
            </a:endParaRPr>
          </a:p>
        </p:txBody>
      </p:sp>
      <p:pic>
        <p:nvPicPr>
          <p:cNvPr id="3074" name="Picture 2" descr="http://clipartion.com/wp-content/uploads/2015/10/question-mark-clipart-free-clip-art-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654" y="3657600"/>
            <a:ext cx="1850766" cy="20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76872"/>
          </a:xfrm>
        </p:spPr>
        <p:txBody>
          <a:bodyPr>
            <a:noAutofit/>
          </a:bodyPr>
          <a:lstStyle/>
          <a:p>
            <a:pPr algn="ctr"/>
            <a:r>
              <a:rPr lang="en-US" sz="6600" dirty="0" smtClean="0">
                <a:latin typeface="Helvetica" panose="020B0604020202020204" pitchFamily="34" charset="0"/>
                <a:cs typeface="Helvetica" panose="020B0604020202020204" pitchFamily="34" charset="0"/>
              </a:rPr>
              <a:t>Referral Form @ Your Library</a:t>
            </a:r>
            <a:endParaRPr lang="en-US" sz="6600" dirty="0">
              <a:latin typeface="Helvetica" panose="020B0604020202020204" pitchFamily="34" charset="0"/>
              <a:cs typeface="Helvetica" panose="020B0604020202020204" pitchFamily="34" charset="0"/>
            </a:endParaRPr>
          </a:p>
        </p:txBody>
      </p:sp>
      <p:sp>
        <p:nvSpPr>
          <p:cNvPr id="4" name="Content Placeholder 3"/>
          <p:cNvSpPr>
            <a:spLocks noGrp="1"/>
          </p:cNvSpPr>
          <p:nvPr>
            <p:ph idx="1"/>
          </p:nvPr>
        </p:nvSpPr>
        <p:spPr/>
        <p:txBody>
          <a:bodyPr>
            <a:noAutofit/>
          </a:bodyPr>
          <a:lstStyle/>
          <a:p>
            <a:pPr marL="0" indent="0">
              <a:buNone/>
            </a:pPr>
            <a:r>
              <a:rPr lang="en-US" sz="5400" dirty="0" smtClean="0">
                <a:latin typeface="Helvetica" panose="020B0604020202020204" pitchFamily="34" charset="0"/>
                <a:cs typeface="Helvetica" panose="020B0604020202020204" pitchFamily="34" charset="0"/>
              </a:rPr>
              <a:t>Do you have a similar form at your library? What might a form or similar tool look like at your institution?  Discuss with a partner or in a small group.</a:t>
            </a:r>
          </a:p>
          <a:p>
            <a:pPr marL="0" indent="0">
              <a:buNone/>
            </a:pPr>
            <a:endParaRPr lang="en-US" sz="6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6272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Thank you!</a:t>
            </a:r>
            <a:endParaRPr lang="en-US" sz="7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0" y="1690688"/>
            <a:ext cx="12192000" cy="5064675"/>
          </a:xfrm>
        </p:spPr>
        <p:txBody>
          <a:bodyPr>
            <a:normAutofit lnSpcReduction="10000"/>
          </a:bodyPr>
          <a:lstStyle/>
          <a:p>
            <a:pPr marL="0" indent="0" algn="ctr">
              <a:buNone/>
            </a:pPr>
            <a:r>
              <a:rPr lang="en-US" sz="4000" dirty="0" smtClean="0">
                <a:latin typeface="Arial Narrow" panose="020B0606020202030204" pitchFamily="34" charset="0"/>
              </a:rPr>
              <a:t>Paul Moffett, Access Services Team Leader   </a:t>
            </a:r>
            <a:r>
              <a:rPr lang="en-US" sz="4000" dirty="0" smtClean="0">
                <a:latin typeface="Arial Narrow" panose="020B0606020202030204" pitchFamily="34" charset="0"/>
                <a:hlinkClick r:id="rId3"/>
              </a:rPr>
              <a:t>pamoffet@iupui.edu</a:t>
            </a:r>
            <a:endParaRPr lang="en-US" sz="4000" dirty="0" smtClean="0">
              <a:latin typeface="Arial Narrow" panose="020B0606020202030204" pitchFamily="34" charset="0"/>
            </a:endParaRPr>
          </a:p>
          <a:p>
            <a:pPr marL="0" indent="0" algn="ctr">
              <a:buNone/>
            </a:pPr>
            <a:endParaRPr lang="en-US" sz="4000" dirty="0">
              <a:latin typeface="Arial Narrow" panose="020B0606020202030204" pitchFamily="34" charset="0"/>
            </a:endParaRPr>
          </a:p>
          <a:p>
            <a:pPr marL="0" indent="0" algn="ctr">
              <a:buNone/>
            </a:pPr>
            <a:r>
              <a:rPr lang="en-US" sz="4000" dirty="0" smtClean="0">
                <a:latin typeface="Arial Narrow" panose="020B0606020202030204" pitchFamily="34" charset="0"/>
              </a:rPr>
              <a:t>Mindy Cooper, Reference Associate</a:t>
            </a:r>
          </a:p>
          <a:p>
            <a:pPr marL="0" indent="0" algn="ctr">
              <a:buNone/>
            </a:pPr>
            <a:r>
              <a:rPr lang="en-US" sz="4000" dirty="0" smtClean="0">
                <a:latin typeface="Arial Narrow" panose="020B0606020202030204" pitchFamily="34" charset="0"/>
                <a:hlinkClick r:id="rId4"/>
              </a:rPr>
              <a:t>mmcooper@iupui.edu</a:t>
            </a:r>
            <a:endParaRPr lang="en-US" sz="4000" dirty="0" smtClean="0">
              <a:latin typeface="Arial Narrow" panose="020B0606020202030204" pitchFamily="34" charset="0"/>
            </a:endParaRPr>
          </a:p>
          <a:p>
            <a:pPr marL="0" indent="0" algn="ctr">
              <a:buNone/>
            </a:pPr>
            <a:endParaRPr lang="en-US" sz="4000" dirty="0">
              <a:latin typeface="Arial Narrow" panose="020B0606020202030204" pitchFamily="34" charset="0"/>
            </a:endParaRPr>
          </a:p>
          <a:p>
            <a:pPr marL="0" indent="0" algn="ctr">
              <a:buNone/>
            </a:pPr>
            <a:r>
              <a:rPr lang="en-US" sz="4000" dirty="0" smtClean="0">
                <a:latin typeface="Arial Narrow" panose="020B0606020202030204" pitchFamily="34" charset="0"/>
              </a:rPr>
              <a:t>IUPUI University Library</a:t>
            </a:r>
          </a:p>
          <a:p>
            <a:pPr marL="0" indent="0" algn="ctr">
              <a:buNone/>
            </a:pPr>
            <a:r>
              <a:rPr lang="en-US" sz="4000" dirty="0" smtClean="0">
                <a:latin typeface="Arial Narrow" panose="020B0606020202030204" pitchFamily="34" charset="0"/>
              </a:rPr>
              <a:t>755 W. Michigan Street, </a:t>
            </a:r>
            <a:r>
              <a:rPr lang="en-US" sz="4000" dirty="0" err="1" smtClean="0">
                <a:latin typeface="Arial Narrow" panose="020B0606020202030204" pitchFamily="34" charset="0"/>
              </a:rPr>
              <a:t>Indpls</a:t>
            </a:r>
            <a:r>
              <a:rPr lang="en-US" sz="4000" dirty="0" smtClean="0">
                <a:latin typeface="Arial Narrow" panose="020B0606020202030204" pitchFamily="34" charset="0"/>
              </a:rPr>
              <a:t>, IN 46202</a:t>
            </a:r>
          </a:p>
          <a:p>
            <a:pPr marL="0" indent="0">
              <a:buNone/>
            </a:pPr>
            <a:endParaRPr lang="en-US" sz="4000" dirty="0">
              <a:latin typeface="Arial Narrow" panose="020B0606020202030204" pitchFamily="34" charset="0"/>
            </a:endParaRPr>
          </a:p>
        </p:txBody>
      </p:sp>
    </p:spTree>
    <p:extLst>
      <p:ext uri="{BB962C8B-B14F-4D97-AF65-F5344CB8AC3E}">
        <p14:creationId xmlns:p14="http://schemas.microsoft.com/office/powerpoint/2010/main" val="375341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Current Climate</a:t>
            </a:r>
            <a:endParaRPr lang="en-US" sz="7200" dirty="0">
              <a:latin typeface="Helvetica" panose="020B0604020202020204" pitchFamily="34" charset="0"/>
              <a:cs typeface="Helvetica" panose="020B0604020202020204" pitchFamily="34" charset="0"/>
            </a:endParaRPr>
          </a:p>
        </p:txBody>
      </p:sp>
      <p:sp>
        <p:nvSpPr>
          <p:cNvPr id="4" name="Content Placeholder 3"/>
          <p:cNvSpPr>
            <a:spLocks noGrp="1"/>
          </p:cNvSpPr>
          <p:nvPr>
            <p:ph idx="1"/>
          </p:nvPr>
        </p:nvSpPr>
        <p:spPr/>
        <p:txBody>
          <a:bodyPr>
            <a:normAutofit/>
          </a:bodyPr>
          <a:lstStyle/>
          <a:p>
            <a:r>
              <a:rPr lang="en-US" sz="4400" dirty="0" smtClean="0">
                <a:latin typeface="Helvetica" panose="020B0604020202020204" pitchFamily="34" charset="0"/>
                <a:cs typeface="Helvetica" panose="020B0604020202020204" pitchFamily="34" charset="0"/>
              </a:rPr>
              <a:t>Transition to Single Service Desk</a:t>
            </a:r>
          </a:p>
          <a:p>
            <a:pPr lvl="1">
              <a:buFont typeface="Wingdings" panose="05000000000000000000" pitchFamily="2" charset="2"/>
              <a:buChar char="ü"/>
            </a:pPr>
            <a:r>
              <a:rPr lang="en-US" sz="4400" dirty="0" smtClean="0">
                <a:latin typeface="Helvetica" panose="020B0604020202020204" pitchFamily="34" charset="0"/>
                <a:cs typeface="Helvetica" panose="020B0604020202020204" pitchFamily="34" charset="0"/>
              </a:rPr>
              <a:t>Fewer questions at “ref desk”</a:t>
            </a:r>
          </a:p>
          <a:p>
            <a:pPr lvl="1">
              <a:buFont typeface="Wingdings" panose="05000000000000000000" pitchFamily="2" charset="2"/>
              <a:buChar char="ü"/>
            </a:pPr>
            <a:r>
              <a:rPr lang="en-US" sz="4400" dirty="0" smtClean="0">
                <a:latin typeface="Helvetica" panose="020B0604020202020204" pitchFamily="34" charset="0"/>
                <a:cs typeface="Helvetica" panose="020B0604020202020204" pitchFamily="34" charset="0"/>
              </a:rPr>
              <a:t>Changing nature of questions      less reliance on subject expertise</a:t>
            </a:r>
          </a:p>
          <a:p>
            <a:pPr lvl="1">
              <a:buFont typeface="Wingdings" panose="05000000000000000000" pitchFamily="2" charset="2"/>
              <a:buChar char="ü"/>
            </a:pPr>
            <a:r>
              <a:rPr lang="en-US" sz="4400" dirty="0" smtClean="0">
                <a:latin typeface="Helvetica" panose="020B0604020202020204" pitchFamily="34" charset="0"/>
                <a:cs typeface="Helvetica" panose="020B0604020202020204" pitchFamily="34" charset="0"/>
              </a:rPr>
              <a:t>Tiered referral model</a:t>
            </a:r>
            <a:endParaRPr lang="en-US" sz="4400" dirty="0">
              <a:latin typeface="Helvetica" panose="020B0604020202020204" pitchFamily="34" charset="0"/>
              <a:cs typeface="Helvetica" panose="020B0604020202020204" pitchFamily="34" charset="0"/>
            </a:endParaRPr>
          </a:p>
        </p:txBody>
      </p:sp>
      <p:sp>
        <p:nvSpPr>
          <p:cNvPr id="6" name="Equal 5"/>
          <p:cNvSpPr/>
          <p:nvPr/>
        </p:nvSpPr>
        <p:spPr>
          <a:xfrm>
            <a:off x="9267569" y="3171567"/>
            <a:ext cx="724928" cy="656732"/>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131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Referral Methods</a:t>
            </a:r>
            <a:endParaRPr lang="en-US" sz="7200" dirty="0">
              <a:latin typeface="Helvetica" panose="020B0604020202020204" pitchFamily="34" charset="0"/>
              <a:cs typeface="Helvetica"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Helvetica" panose="020B0604020202020204" pitchFamily="34" charset="0"/>
                <a:cs typeface="Helvetica" panose="020B0604020202020204" pitchFamily="34" charset="0"/>
              </a:rPr>
              <a:t>Old</a:t>
            </a:r>
            <a:r>
              <a:rPr lang="en-US" dirty="0" smtClean="0"/>
              <a:t>	</a:t>
            </a:r>
            <a:endParaRPr lang="en-US" dirty="0"/>
          </a:p>
        </p:txBody>
      </p:sp>
      <p:pic>
        <p:nvPicPr>
          <p:cNvPr id="8" name="Content Placeholder 7"/>
          <p:cNvPicPr>
            <a:picLocks noGrp="1" noChangeAspect="1"/>
          </p:cNvPicPr>
          <p:nvPr>
            <p:ph sz="half" idx="2"/>
          </p:nvPr>
        </p:nvPicPr>
        <p:blipFill>
          <a:blip r:embed="rId3"/>
          <a:stretch>
            <a:fillRect/>
          </a:stretch>
        </p:blipFill>
        <p:spPr>
          <a:xfrm>
            <a:off x="672767" y="2693773"/>
            <a:ext cx="4797587" cy="1919034"/>
          </a:xfrm>
          <a:prstGeom prst="rect">
            <a:avLst/>
          </a:prstGeom>
        </p:spPr>
      </p:pic>
      <p:sp>
        <p:nvSpPr>
          <p:cNvPr id="5" name="Text Placeholder 4"/>
          <p:cNvSpPr>
            <a:spLocks noGrp="1"/>
          </p:cNvSpPr>
          <p:nvPr>
            <p:ph type="body" sz="quarter" idx="3"/>
          </p:nvPr>
        </p:nvSpPr>
        <p:spPr/>
        <p:txBody>
          <a:bodyPr/>
          <a:lstStyle/>
          <a:p>
            <a:r>
              <a:rPr lang="en-US" dirty="0" smtClean="0">
                <a:latin typeface="Helvetica" panose="020B0604020202020204" pitchFamily="34" charset="0"/>
                <a:cs typeface="Helvetica" panose="020B0604020202020204" pitchFamily="34" charset="0"/>
              </a:rPr>
              <a:t>New</a:t>
            </a:r>
            <a:endParaRPr lang="en-US" dirty="0">
              <a:latin typeface="Helvetica" panose="020B0604020202020204" pitchFamily="34" charset="0"/>
              <a:cs typeface="Helvetica" panose="020B0604020202020204" pitchFamily="34" charset="0"/>
            </a:endParaRPr>
          </a:p>
        </p:txBody>
      </p:sp>
      <p:pic>
        <p:nvPicPr>
          <p:cNvPr id="7" name="Content Placeholder 6"/>
          <p:cNvPicPr>
            <a:picLocks noGrp="1" noChangeAspect="1"/>
          </p:cNvPicPr>
          <p:nvPr>
            <p:ph sz="quarter" idx="4"/>
          </p:nvPr>
        </p:nvPicPr>
        <p:blipFill>
          <a:blip r:embed="rId4"/>
          <a:stretch>
            <a:fillRect/>
          </a:stretch>
        </p:blipFill>
        <p:spPr>
          <a:xfrm>
            <a:off x="6524961" y="2505075"/>
            <a:ext cx="4477666" cy="3684588"/>
          </a:xfrm>
          <a:prstGeom prst="rect">
            <a:avLst/>
          </a:prstGeom>
        </p:spPr>
      </p:pic>
    </p:spTree>
    <p:extLst>
      <p:ext uri="{BB962C8B-B14F-4D97-AF65-F5344CB8AC3E}">
        <p14:creationId xmlns:p14="http://schemas.microsoft.com/office/powerpoint/2010/main" val="40640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Motivations</a:t>
            </a:r>
            <a:endParaRPr lang="en-US" sz="7200" dirty="0"/>
          </a:p>
        </p:txBody>
      </p:sp>
      <p:sp>
        <p:nvSpPr>
          <p:cNvPr id="3" name="Content Placeholder 2"/>
          <p:cNvSpPr>
            <a:spLocks noGrp="1"/>
          </p:cNvSpPr>
          <p:nvPr>
            <p:ph idx="1"/>
          </p:nvPr>
        </p:nvSpPr>
        <p:spPr/>
        <p:txBody>
          <a:bodyPr>
            <a:normAutofit/>
          </a:bodyPr>
          <a:lstStyle/>
          <a:p>
            <a:r>
              <a:rPr lang="en-US" sz="4800" dirty="0"/>
              <a:t>Make more concrete connections between students and librarians</a:t>
            </a:r>
          </a:p>
          <a:p>
            <a:endParaRPr lang="en-US" sz="4800" dirty="0" smtClean="0"/>
          </a:p>
          <a:p>
            <a:r>
              <a:rPr lang="en-US" sz="4800" dirty="0" smtClean="0"/>
              <a:t>Create more active student engagement in the reference interview</a:t>
            </a:r>
          </a:p>
          <a:p>
            <a:endParaRPr lang="en-US" sz="4800" dirty="0" smtClean="0"/>
          </a:p>
          <a:p>
            <a:endParaRPr lang="en-US" sz="4800" dirty="0"/>
          </a:p>
        </p:txBody>
      </p:sp>
    </p:spTree>
    <p:extLst>
      <p:ext uri="{BB962C8B-B14F-4D97-AF65-F5344CB8AC3E}">
        <p14:creationId xmlns:p14="http://schemas.microsoft.com/office/powerpoint/2010/main" val="86795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7200" dirty="0" smtClean="0">
                <a:latin typeface="Helvetica" panose="020B0604020202020204" pitchFamily="34" charset="0"/>
                <a:cs typeface="Helvetica" panose="020B0604020202020204" pitchFamily="34" charset="0"/>
              </a:rPr>
              <a:t>The Form</a:t>
            </a:r>
            <a:endParaRPr lang="en-US" sz="7200"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stretch>
            <a:fillRect/>
          </a:stretch>
        </p:blipFill>
        <p:spPr>
          <a:xfrm>
            <a:off x="2111439" y="1490662"/>
            <a:ext cx="8318436" cy="5191949"/>
          </a:xfrm>
          <a:prstGeom prst="rect">
            <a:avLst/>
          </a:prstGeom>
        </p:spPr>
      </p:pic>
    </p:spTree>
    <p:extLst>
      <p:ext uri="{BB962C8B-B14F-4D97-AF65-F5344CB8AC3E}">
        <p14:creationId xmlns:p14="http://schemas.microsoft.com/office/powerpoint/2010/main" val="112037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latin typeface="Helvetica" panose="020B0604020202020204" pitchFamily="34" charset="0"/>
                <a:cs typeface="Helvetica" panose="020B0604020202020204" pitchFamily="34" charset="0"/>
              </a:rPr>
              <a:t>Generated Emails-Student</a:t>
            </a:r>
            <a:endParaRPr lang="en-US" sz="7200" dirty="0">
              <a:latin typeface="Helvetica" panose="020B0604020202020204" pitchFamily="34" charset="0"/>
              <a:cs typeface="Helvetica" panose="020B0604020202020204" pitchFamily="34"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24542" y="1486198"/>
            <a:ext cx="9815395" cy="5291119"/>
          </a:xfrm>
        </p:spPr>
      </p:pic>
    </p:spTree>
    <p:extLst>
      <p:ext uri="{BB962C8B-B14F-4D97-AF65-F5344CB8AC3E}">
        <p14:creationId xmlns:p14="http://schemas.microsoft.com/office/powerpoint/2010/main" val="1964853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255634" cy="1325563"/>
          </a:xfrm>
        </p:spPr>
        <p:txBody>
          <a:bodyPr>
            <a:normAutofit fontScale="90000"/>
          </a:bodyPr>
          <a:lstStyle/>
          <a:p>
            <a:pPr algn="ctr"/>
            <a:r>
              <a:rPr lang="en-US" sz="7200" dirty="0">
                <a:latin typeface="Helvetica" panose="020B0604020202020204" pitchFamily="34" charset="0"/>
                <a:cs typeface="Helvetica" panose="020B0604020202020204" pitchFamily="34" charset="0"/>
              </a:rPr>
              <a:t>Generated </a:t>
            </a:r>
            <a:r>
              <a:rPr lang="en-US" sz="7200" dirty="0" smtClean="0">
                <a:latin typeface="Helvetica" panose="020B0604020202020204" pitchFamily="34" charset="0"/>
                <a:cs typeface="Helvetica" panose="020B0604020202020204" pitchFamily="34" charset="0"/>
              </a:rPr>
              <a:t>Emails--Librarian</a:t>
            </a:r>
            <a:endParaRPr lang="en-US" sz="7200" dirty="0"/>
          </a:p>
        </p:txBody>
      </p:sp>
      <p:pic>
        <p:nvPicPr>
          <p:cNvPr id="4" name="Content Placeholder 6"/>
          <p:cNvPicPr>
            <a:picLocks noGrp="1" noChangeAspect="1"/>
          </p:cNvPicPr>
          <p:nvPr>
            <p:ph idx="1"/>
          </p:nvPr>
        </p:nvPicPr>
        <p:blipFill>
          <a:blip r:embed="rId3"/>
          <a:stretch>
            <a:fillRect/>
          </a:stretch>
        </p:blipFill>
        <p:spPr>
          <a:xfrm>
            <a:off x="1183342" y="1423452"/>
            <a:ext cx="10247401" cy="5160227"/>
          </a:xfrm>
          <a:prstGeom prst="rect">
            <a:avLst/>
          </a:prstGeom>
        </p:spPr>
      </p:pic>
      <p:sp>
        <p:nvSpPr>
          <p:cNvPr id="5" name="Oval 4"/>
          <p:cNvSpPr/>
          <p:nvPr/>
        </p:nvSpPr>
        <p:spPr>
          <a:xfrm>
            <a:off x="1183342" y="5561704"/>
            <a:ext cx="2011679" cy="258183"/>
          </a:xfrm>
          <a:prstGeom prst="ellipse">
            <a:avLst/>
          </a:prstGeom>
          <a:solidFill>
            <a:schemeClr val="accent1">
              <a:alpha val="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Left Arrow 5"/>
          <p:cNvSpPr/>
          <p:nvPr/>
        </p:nvSpPr>
        <p:spPr>
          <a:xfrm rot="10800000">
            <a:off x="451822" y="2787413"/>
            <a:ext cx="731520" cy="3032474"/>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893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Benefits for Students</a:t>
            </a:r>
            <a:endParaRPr lang="en-US" sz="7200" dirty="0">
              <a:latin typeface="Helvetica" panose="020B0604020202020204" pitchFamily="34" charset="0"/>
              <a:cs typeface="Helvetica" panose="020B0604020202020204" pitchFamily="34" charset="0"/>
            </a:endParaRPr>
          </a:p>
        </p:txBody>
      </p:sp>
      <p:sp>
        <p:nvSpPr>
          <p:cNvPr id="4" name="Content Placeholder 3"/>
          <p:cNvSpPr>
            <a:spLocks noGrp="1"/>
          </p:cNvSpPr>
          <p:nvPr>
            <p:ph sz="half" idx="1"/>
          </p:nvPr>
        </p:nvSpPr>
        <p:spPr>
          <a:xfrm>
            <a:off x="838200" y="2603156"/>
            <a:ext cx="5096069" cy="4170868"/>
          </a:xfrm>
        </p:spPr>
        <p:txBody>
          <a:bodyPr>
            <a:noAutofit/>
          </a:bodyPr>
          <a:lstStyle/>
          <a:p>
            <a:r>
              <a:rPr lang="en-US" sz="4000" dirty="0" smtClean="0">
                <a:latin typeface="Helvetica" panose="020B0604020202020204" pitchFamily="34" charset="0"/>
                <a:cs typeface="Helvetica" panose="020B0604020202020204" pitchFamily="34" charset="0"/>
              </a:rPr>
              <a:t>Use the resources demonstrated</a:t>
            </a:r>
          </a:p>
          <a:p>
            <a:pPr marL="0" indent="0">
              <a:buNone/>
            </a:pPr>
            <a:endParaRPr lang="en-US" sz="4000" dirty="0" smtClean="0">
              <a:latin typeface="Helvetica" panose="020B0604020202020204" pitchFamily="34" charset="0"/>
              <a:cs typeface="Helvetica" panose="020B0604020202020204" pitchFamily="34" charset="0"/>
            </a:endParaRPr>
          </a:p>
          <a:p>
            <a:pPr marL="0" indent="0" algn="ctr">
              <a:buNone/>
            </a:pPr>
            <a:r>
              <a:rPr lang="en-US" sz="4000" dirty="0" smtClean="0">
                <a:latin typeface="Helvetica" panose="020B0604020202020204" pitchFamily="34" charset="0"/>
                <a:cs typeface="Helvetica" panose="020B0604020202020204" pitchFamily="34" charset="0"/>
              </a:rPr>
              <a:t> </a:t>
            </a:r>
            <a:r>
              <a:rPr lang="en-US" sz="3200" dirty="0" smtClean="0">
                <a:solidFill>
                  <a:srgbClr val="0070C0"/>
                </a:solidFill>
                <a:latin typeface="Helvetica" panose="020B0604020202020204" pitchFamily="34" charset="0"/>
                <a:cs typeface="Helvetica" panose="020B0604020202020204" pitchFamily="34" charset="0"/>
              </a:rPr>
              <a:t>Library resources are not                                always intuitive to use or easy to find</a:t>
            </a:r>
            <a:endParaRPr lang="en-US" sz="3200" dirty="0">
              <a:solidFill>
                <a:srgbClr val="0070C0"/>
              </a:solidFill>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a:xfrm>
            <a:off x="6172200" y="2603156"/>
            <a:ext cx="6019800" cy="4170868"/>
          </a:xfrm>
        </p:spPr>
        <p:txBody>
          <a:bodyPr>
            <a:noAutofit/>
          </a:bodyPr>
          <a:lstStyle/>
          <a:p>
            <a:r>
              <a:rPr lang="en-US" sz="4000" dirty="0" smtClean="0">
                <a:latin typeface="Helvetica" panose="020B0604020202020204" pitchFamily="34" charset="0"/>
                <a:cs typeface="Helvetica" panose="020B0604020202020204" pitchFamily="34" charset="0"/>
              </a:rPr>
              <a:t>Recreate and better understand the research process </a:t>
            </a:r>
          </a:p>
          <a:p>
            <a:pPr marL="0" indent="0">
              <a:buNone/>
            </a:pPr>
            <a:r>
              <a:rPr lang="en-US" sz="4000" dirty="0" smtClean="0">
                <a:latin typeface="Helvetica" panose="020B0604020202020204" pitchFamily="34" charset="0"/>
                <a:cs typeface="Helvetica" panose="020B0604020202020204" pitchFamily="34" charset="0"/>
              </a:rPr>
              <a:t> 	</a:t>
            </a:r>
            <a:r>
              <a:rPr lang="en-US" sz="3200" dirty="0" smtClean="0">
                <a:solidFill>
                  <a:srgbClr val="0070C0"/>
                </a:solidFill>
                <a:latin typeface="Helvetica" panose="020B0604020202020204" pitchFamily="34" charset="0"/>
                <a:cs typeface="Helvetica" panose="020B0604020202020204" pitchFamily="34" charset="0"/>
              </a:rPr>
              <a:t>Sources are easier to use          	when linked, and are </a:t>
            </a:r>
          </a:p>
          <a:p>
            <a:pPr marL="0" indent="0">
              <a:buNone/>
            </a:pPr>
            <a:r>
              <a:rPr lang="en-US" sz="3200" dirty="0" smtClean="0">
                <a:solidFill>
                  <a:srgbClr val="0070C0"/>
                </a:solidFill>
                <a:latin typeface="Helvetica" panose="020B0604020202020204" pitchFamily="34" charset="0"/>
                <a:cs typeface="Helvetica" panose="020B0604020202020204" pitchFamily="34" charset="0"/>
              </a:rPr>
              <a:t>	a better alternative to 	Google</a:t>
            </a:r>
            <a:endParaRPr lang="en-US" sz="3200" dirty="0">
              <a:solidFill>
                <a:srgbClr val="0070C0"/>
              </a:solidFill>
              <a:latin typeface="Helvetica" panose="020B0604020202020204" pitchFamily="34" charset="0"/>
              <a:cs typeface="Helvetica" panose="020B0604020202020204" pitchFamily="34" charset="0"/>
            </a:endParaRPr>
          </a:p>
        </p:txBody>
      </p:sp>
      <p:sp>
        <p:nvSpPr>
          <p:cNvPr id="3" name="Rectangle 2"/>
          <p:cNvSpPr/>
          <p:nvPr/>
        </p:nvSpPr>
        <p:spPr>
          <a:xfrm>
            <a:off x="535459" y="1524000"/>
            <a:ext cx="10950581" cy="923330"/>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solidFill>
                  <a:schemeClr val="accent5">
                    <a:lumMod val="75000"/>
                  </a:schemeClr>
                </a:solidFill>
                <a:effectLst>
                  <a:outerShdw blurRad="60007" dist="310007" dir="7680000" sy="30000" kx="1300200" algn="ctr" rotWithShape="0">
                    <a:prstClr val="black">
                      <a:alpha val="32000"/>
                    </a:prstClr>
                  </a:outerShdw>
                </a:effectLst>
              </a:rPr>
              <a:t>The referral form makes it easier to </a:t>
            </a:r>
            <a:endParaRPr lang="en-US" sz="5400" b="1" cap="none" spc="0" dirty="0">
              <a:ln w="12700">
                <a:solidFill>
                  <a:schemeClr val="tx2">
                    <a:lumMod val="75000"/>
                  </a:schemeClr>
                </a:solidFill>
                <a:prstDash val="solid"/>
              </a:ln>
              <a:solidFill>
                <a:schemeClr val="accent5">
                  <a:lumMod val="75000"/>
                </a:schemeClr>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58163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Helvetica" panose="020B0604020202020204" pitchFamily="34" charset="0"/>
                <a:cs typeface="Helvetica" panose="020B0604020202020204" pitchFamily="34" charset="0"/>
              </a:rPr>
              <a:t>Benefits for Librarians</a:t>
            </a:r>
            <a:endParaRPr lang="en-US" sz="7200" dirty="0">
              <a:latin typeface="Helvetica" panose="020B0604020202020204" pitchFamily="34" charset="0"/>
              <a:cs typeface="Helvetica" panose="020B0604020202020204" pitchFamily="34" charset="0"/>
            </a:endParaRPr>
          </a:p>
        </p:txBody>
      </p:sp>
      <p:pic>
        <p:nvPicPr>
          <p:cNvPr id="1026" name="Picture 2" descr="Loop Arrow Redux by scy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88" y="1922106"/>
            <a:ext cx="2965323" cy="393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1657" y="2407298"/>
            <a:ext cx="8658808" cy="4031873"/>
          </a:xfrm>
          <a:prstGeom prst="rect">
            <a:avLst/>
          </a:prstGeom>
          <a:noFill/>
        </p:spPr>
        <p:txBody>
          <a:bodyPr wrap="square" rtlCol="0">
            <a:spAutoFit/>
          </a:bodyPr>
          <a:lstStyle/>
          <a:p>
            <a:r>
              <a:rPr lang="en-US" sz="4800" dirty="0" smtClean="0">
                <a:latin typeface="Helvetica" panose="020B0604020202020204" pitchFamily="34" charset="0"/>
                <a:cs typeface="Helvetica" panose="020B0604020202020204" pitchFamily="34" charset="0"/>
              </a:rPr>
              <a:t>Referral Form keeps them connected </a:t>
            </a:r>
          </a:p>
          <a:p>
            <a:pPr marL="685800" indent="-685800">
              <a:buFont typeface="Arial" panose="020B0604020202020204" pitchFamily="34" charset="0"/>
              <a:buChar char="•"/>
            </a:pPr>
            <a:r>
              <a:rPr lang="en-US" sz="4000" dirty="0" smtClean="0">
                <a:latin typeface="Helvetica" panose="020B0604020202020204" pitchFamily="34" charset="0"/>
                <a:cs typeface="Helvetica" panose="020B0604020202020204" pitchFamily="34" charset="0"/>
              </a:rPr>
              <a:t>What types of questions are received at the desk?</a:t>
            </a:r>
          </a:p>
          <a:p>
            <a:pPr marL="685800" indent="-685800">
              <a:buFont typeface="Arial" panose="020B0604020202020204" pitchFamily="34" charset="0"/>
              <a:buChar char="•"/>
            </a:pPr>
            <a:r>
              <a:rPr lang="en-US" sz="4000" dirty="0" smtClean="0">
                <a:latin typeface="Helvetica" panose="020B0604020202020204" pitchFamily="34" charset="0"/>
                <a:cs typeface="Helvetica" panose="020B0604020202020204" pitchFamily="34" charset="0"/>
              </a:rPr>
              <a:t>Which courses/classes may benefit from instruction? </a:t>
            </a:r>
            <a:endParaRPr lang="en-US" sz="4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6131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482</TotalTime>
  <Words>1929</Words>
  <Application>Microsoft Office PowerPoint</Application>
  <PresentationFormat>Widescreen</PresentationFormat>
  <Paragraphs>119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Helvetica</vt:lpstr>
      <vt:lpstr>Wingdings</vt:lpstr>
      <vt:lpstr>Office Theme</vt:lpstr>
      <vt:lpstr>PowerPoint Presentation</vt:lpstr>
      <vt:lpstr>Current Climate</vt:lpstr>
      <vt:lpstr>Referral Methods</vt:lpstr>
      <vt:lpstr>Motivations</vt:lpstr>
      <vt:lpstr>The Form</vt:lpstr>
      <vt:lpstr>Generated Emails-Student</vt:lpstr>
      <vt:lpstr>Generated Emails--Librarian</vt:lpstr>
      <vt:lpstr>Benefits for Students</vt:lpstr>
      <vt:lpstr>Benefits for Librarians</vt:lpstr>
      <vt:lpstr>Benefits for Staff</vt:lpstr>
      <vt:lpstr>Design</vt:lpstr>
      <vt:lpstr>Stakeholders</vt:lpstr>
      <vt:lpstr>Assessment</vt:lpstr>
      <vt:lpstr>Referral Form @ Your Library</vt:lpstr>
      <vt:lpstr>Thank you!</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Ref-Form</dc:title>
  <dc:creator>Cooper, Mindy Marie</dc:creator>
  <cp:lastModifiedBy>Johnson, Rebecca E.</cp:lastModifiedBy>
  <cp:revision>46</cp:revision>
  <cp:lastPrinted>2016-04-26T17:38:01Z</cp:lastPrinted>
  <dcterms:created xsi:type="dcterms:W3CDTF">2016-04-11T13:52:40Z</dcterms:created>
  <dcterms:modified xsi:type="dcterms:W3CDTF">2016-05-27T19:59:02Z</dcterms:modified>
</cp:coreProperties>
</file>